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9" r:id="rId4"/>
    <p:sldId id="267" r:id="rId5"/>
    <p:sldId id="269" r:id="rId6"/>
    <p:sldId id="304" r:id="rId7"/>
    <p:sldId id="308" r:id="rId8"/>
    <p:sldId id="309" r:id="rId9"/>
    <p:sldId id="310" r:id="rId10"/>
    <p:sldId id="315" r:id="rId11"/>
    <p:sldId id="268" r:id="rId12"/>
    <p:sldId id="312" r:id="rId13"/>
    <p:sldId id="311" r:id="rId14"/>
    <p:sldId id="313" r:id="rId15"/>
    <p:sldId id="314" r:id="rId16"/>
    <p:sldId id="273" r:id="rId17"/>
    <p:sldId id="301" r:id="rId18"/>
    <p:sldId id="274" r:id="rId19"/>
    <p:sldId id="275" r:id="rId20"/>
    <p:sldId id="276" r:id="rId21"/>
    <p:sldId id="277" r:id="rId22"/>
    <p:sldId id="278" r:id="rId23"/>
    <p:sldId id="279" r:id="rId24"/>
    <p:sldId id="280" r:id="rId25"/>
    <p:sldId id="281" r:id="rId26"/>
    <p:sldId id="283" r:id="rId27"/>
    <p:sldId id="302" r:id="rId28"/>
    <p:sldId id="296" r:id="rId29"/>
    <p:sldId id="286" r:id="rId30"/>
    <p:sldId id="287" r:id="rId31"/>
    <p:sldId id="305" r:id="rId32"/>
    <p:sldId id="306" r:id="rId33"/>
    <p:sldId id="307" r:id="rId34"/>
    <p:sldId id="289" r:id="rId35"/>
    <p:sldId id="299" r:id="rId36"/>
    <p:sldId id="291" r:id="rId37"/>
    <p:sldId id="300"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4" autoAdjust="0"/>
    <p:restoredTop sz="74691" autoAdjust="0"/>
  </p:normalViewPr>
  <p:slideViewPr>
    <p:cSldViewPr>
      <p:cViewPr varScale="1">
        <p:scale>
          <a:sx n="69" d="100"/>
          <a:sy n="69" d="100"/>
        </p:scale>
        <p:origin x="1422" y="66"/>
      </p:cViewPr>
      <p:guideLst>
        <p:guide orient="horz" pos="431"/>
        <p:guide pos="471"/>
        <p:guide pos="5148"/>
        <p:guide orient="horz" pos="4031"/>
        <p:guide orient="horz" pos="3379"/>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74" d="100"/>
          <a:sy n="74" d="100"/>
        </p:scale>
        <p:origin x="2670" y="5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2014/11/12</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本日は、お忙しい中ご来場いただきありがとうございます。これから私たちのプレゼンを始めます。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プログラミング、また、システム開発に関する古典として知られている</a:t>
            </a:r>
            <a:r>
              <a:rPr kumimoji="1" lang="en-US" altLang="ja-JP" dirty="0" smtClean="0"/>
              <a:t>『</a:t>
            </a:r>
            <a:r>
              <a:rPr kumimoji="1" lang="ja-JP" altLang="en-US" dirty="0" smtClean="0"/>
              <a:t>人月の神話</a:t>
            </a:r>
            <a:r>
              <a:rPr kumimoji="1" lang="en-US" altLang="ja-JP" dirty="0" smtClean="0"/>
              <a:t>』</a:t>
            </a:r>
            <a:r>
              <a:rPr kumimoji="1" lang="ja-JP" altLang="en-US" dirty="0" smtClean="0"/>
              <a:t>では、プログラミングの本質的な楽しさとしてここにある</a:t>
            </a:r>
            <a:r>
              <a:rPr kumimoji="1" lang="en-US" altLang="ja-JP" dirty="0" smtClean="0"/>
              <a:t>5</a:t>
            </a:r>
            <a:r>
              <a:rPr kumimoji="1" lang="ja-JP" altLang="en-US" dirty="0" smtClean="0"/>
              <a:t>つがあげられています。</a:t>
            </a:r>
            <a:endParaRPr kumimoji="1" lang="en-US" altLang="ja-JP" dirty="0" smtClean="0"/>
          </a:p>
          <a:p>
            <a:endParaRPr kumimoji="1" lang="en-US" altLang="ja-JP" dirty="0" smtClean="0"/>
          </a:p>
          <a:p>
            <a:r>
              <a:rPr kumimoji="1" lang="ja-JP" altLang="en-US" dirty="0" smtClean="0"/>
              <a:t>物理的な制約をほとんど受けずに、また、自分が作りたいようにプログラムを作ることができるのは本当に楽しい経験です。</a:t>
            </a:r>
            <a:endParaRPr kumimoji="1" lang="en-US" altLang="ja-JP" dirty="0" smtClean="0"/>
          </a:p>
          <a:p>
            <a:endParaRPr kumimoji="1" lang="en-US" altLang="ja-JP" dirty="0" smtClean="0"/>
          </a:p>
          <a:p>
            <a:r>
              <a:rPr kumimoji="1" lang="ja-JP" altLang="en-US" dirty="0" smtClean="0"/>
              <a:t>また、プログラムは現実世界に実際に影響を及ぼすもので、それがだれかの役に立てばとてもうれしいです。ただし、仮に何の役に立たないとしても、自分で作ったものが実際に動いて何らかの結果を返すだけで、それはとても面白いことです。</a:t>
            </a:r>
            <a:endParaRPr kumimoji="1" lang="en-US" altLang="ja-JP" dirty="0" smtClean="0"/>
          </a:p>
          <a:p>
            <a:endParaRPr kumimoji="1" lang="en-US" altLang="ja-JP" dirty="0" smtClean="0"/>
          </a:p>
          <a:p>
            <a:r>
              <a:rPr kumimoji="1" lang="ja-JP" altLang="en-US" dirty="0" smtClean="0"/>
              <a:t>プログラムの不具合をあぶりだすためのデバッグ作業は、時におおきく精神を乱されますが、問題が解決したときの爽快感や満足感は格別なものです。</a:t>
            </a:r>
            <a:endParaRPr kumimoji="1" lang="en-US" altLang="ja-JP" dirty="0" smtClean="0"/>
          </a:p>
          <a:p>
            <a:endParaRPr kumimoji="1" lang="en-US" altLang="ja-JP" dirty="0" smtClean="0"/>
          </a:p>
          <a:p>
            <a:r>
              <a:rPr kumimoji="1" lang="ja-JP" altLang="en-US" dirty="0" smtClean="0"/>
              <a:t>プログラムはコピー可能なので、何かプログラムを作る必要があるときは、それは常に新しい問題に挑戦するときです。それは苦しいこともありますが、同時に多くのことを学べます。</a:t>
            </a:r>
            <a:endParaRPr kumimoji="1" lang="en-US" altLang="ja-JP" dirty="0" smtClean="0"/>
          </a:p>
          <a:p>
            <a:endParaRPr kumimoji="1" lang="en-US" altLang="ja-JP" dirty="0" smtClean="0"/>
          </a:p>
          <a:p>
            <a:r>
              <a:rPr kumimoji="1" lang="ja-JP" altLang="en-US" dirty="0" smtClean="0"/>
              <a:t>このように、プログラミングはそれ自体がとてもおもしろいものなのです。</a:t>
            </a:r>
            <a:endParaRPr kumimoji="1" lang="en-US" altLang="ja-JP" dirty="0" smtClean="0"/>
          </a:p>
          <a:p>
            <a:r>
              <a:rPr kumimoji="1" lang="ja-JP" altLang="en-US" dirty="0" smtClean="0"/>
              <a:t>そのため、たとえば高校野球のように、最終的に直接は仕事に結びつかなかったとしても、青春をかけるだけの価値がプログラミングにはあると思っています。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75346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それでは、ここからは、国内外の状況についてご紹介していきたいと思います。</a:t>
            </a:r>
            <a:endParaRPr lang="en-US" altLang="ja-JP" dirty="0" smtClean="0"/>
          </a:p>
          <a:p>
            <a:endParaRPr lang="en-US" altLang="ja-JP" dirty="0" smtClean="0"/>
          </a:p>
          <a:p>
            <a:r>
              <a:rPr lang="ja-JP" altLang="en-US" dirty="0" smtClean="0"/>
              <a:t>まず</a:t>
            </a:r>
            <a:r>
              <a:rPr lang="ja-JP" altLang="en-US" dirty="0"/>
              <a:t>、海外の状況ですが</a:t>
            </a:r>
            <a:r>
              <a:rPr lang="ja-JP" altLang="en-US" dirty="0" smtClean="0"/>
              <a:t>、プログラミング</a:t>
            </a:r>
            <a:r>
              <a:rPr lang="ja-JP" altLang="en-US" dirty="0"/>
              <a:t>教育がもっとも活発に行われているのはアメリカだと言われています</a:t>
            </a:r>
            <a:r>
              <a:rPr lang="ja-JP" altLang="en-US" dirty="0" smtClean="0"/>
              <a:t>。</a:t>
            </a:r>
            <a:endParaRPr lang="en-US" altLang="ja-JP" dirty="0" smtClean="0"/>
          </a:p>
          <a:p>
            <a:endParaRPr lang="en-US" altLang="ja-JP" dirty="0"/>
          </a:p>
          <a:p>
            <a:r>
              <a:rPr lang="en-US" altLang="ja-JP" dirty="0" smtClean="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a:t>
            </a:r>
            <a:r>
              <a:rPr lang="ja-JP" altLang="en-US" dirty="0" smtClean="0"/>
              <a:t>の記事では、</a:t>
            </a:r>
            <a:r>
              <a:rPr lang="en-US" altLang="ja-JP" dirty="0" err="1" smtClean="0"/>
              <a:t>Code.org</a:t>
            </a:r>
            <a:r>
              <a:rPr lang="ja-JP" altLang="en-US" dirty="0" smtClean="0"/>
              <a:t>の調査によると、昨年</a:t>
            </a:r>
            <a:r>
              <a:rPr lang="ja-JP" altLang="en-US" dirty="0"/>
              <a:t>の</a:t>
            </a:r>
            <a:r>
              <a:rPr lang="en-US" altLang="ja-JP" dirty="0"/>
              <a:t>12</a:t>
            </a:r>
            <a:r>
              <a:rPr lang="ja-JP" altLang="en-US" dirty="0" smtClean="0"/>
              <a:t>月から今年の</a:t>
            </a:r>
            <a:r>
              <a:rPr lang="en-US" altLang="ja-JP" dirty="0" smtClean="0"/>
              <a:t>5</a:t>
            </a:r>
            <a:r>
              <a:rPr lang="ja-JP" altLang="en-US" dirty="0" smtClean="0"/>
              <a:t>月までの間に、幼稚園から高校までの</a:t>
            </a:r>
            <a:r>
              <a:rPr lang="en-US" altLang="ja-JP" dirty="0" smtClean="0"/>
              <a:t>2</a:t>
            </a:r>
            <a:r>
              <a:rPr lang="ja-JP" altLang="en-US" dirty="0" smtClean="0"/>
              <a:t>万人教員が授業にプログラミングを取り入れているそうです。</a:t>
            </a:r>
            <a:endParaRPr lang="en-US" altLang="ja-JP" dirty="0" smtClean="0"/>
          </a:p>
          <a:p>
            <a:endParaRPr lang="en-US" altLang="ja-JP" dirty="0"/>
          </a:p>
          <a:p>
            <a:r>
              <a:rPr lang="ja-JP" altLang="en-US" dirty="0" smtClean="0"/>
              <a:t>また</a:t>
            </a:r>
            <a:r>
              <a:rPr lang="ja-JP" altLang="en-US" dirty="0"/>
              <a:t>、オバマ大統領がプログラミングの必修化は必要であるとの発言をしており、この流れはますます加速するでしょう</a:t>
            </a:r>
          </a:p>
          <a:p>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smtClean="0"/>
              <a:t>次に、イギリスでは、</a:t>
            </a:r>
            <a:r>
              <a:rPr lang="en-US" altLang="ja-JP" dirty="0" smtClean="0"/>
              <a:t>2014</a:t>
            </a:r>
            <a:r>
              <a:rPr lang="ja-JP" altLang="en-US" dirty="0" smtClean="0"/>
              <a:t>年</a:t>
            </a:r>
            <a:r>
              <a:rPr lang="en-US" altLang="ja-JP" dirty="0" smtClean="0"/>
              <a:t>9</a:t>
            </a:r>
            <a:r>
              <a:rPr lang="ja-JP" altLang="en-US" dirty="0" smtClean="0"/>
              <a:t>月から、</a:t>
            </a:r>
            <a:r>
              <a:rPr lang="en-US" altLang="ja-JP" dirty="0" smtClean="0"/>
              <a:t>5</a:t>
            </a:r>
            <a:r>
              <a:rPr lang="ja-JP" altLang="en-US" dirty="0" smtClean="0"/>
              <a:t>から</a:t>
            </a:r>
            <a:r>
              <a:rPr lang="en-US" altLang="ja-JP" dirty="0" smtClean="0"/>
              <a:t>16</a:t>
            </a:r>
            <a:r>
              <a:rPr lang="ja-JP" altLang="en-US" dirty="0" smtClean="0"/>
              <a:t>歳までの義務教育の新カリキュラムにプログラミングが正式導入されています。</a:t>
            </a:r>
            <a:endParaRPr lang="en-US" altLang="ja-JP" dirty="0" smtClean="0"/>
          </a:p>
          <a:p>
            <a:endParaRPr lang="en-US" altLang="ja-JP" dirty="0" smtClean="0"/>
          </a:p>
          <a:p>
            <a:r>
              <a:rPr lang="en-US" altLang="ja-JP" dirty="0" smtClean="0"/>
              <a:t>5</a:t>
            </a:r>
            <a:r>
              <a:rPr lang="ja-JP" altLang="en-US" dirty="0" smtClean="0"/>
              <a:t>歳時点で、アルゴリズムの概念の理解や簡単なプログラムの作成・デバッグといった内容が盛り込まれており、かなり本格的な内容になっています。カリキュラムの策定には</a:t>
            </a:r>
            <a:r>
              <a:rPr lang="en-US" altLang="ja-JP" dirty="0" smtClean="0"/>
              <a:t>Google</a:t>
            </a:r>
            <a:r>
              <a:rPr lang="ja-JP" altLang="en-US" dirty="0" err="1" smtClean="0"/>
              <a:t>、</a:t>
            </a:r>
            <a:r>
              <a:rPr lang="en-US" altLang="ja-JP" dirty="0" smtClean="0"/>
              <a:t>Microsoft</a:t>
            </a:r>
            <a:r>
              <a:rPr lang="ja-JP" altLang="en-US" dirty="0" smtClean="0"/>
              <a:t>といった企業も参加しているそうです。</a:t>
            </a:r>
          </a:p>
          <a:p>
            <a:endParaRPr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197633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いわゆる</a:t>
            </a:r>
            <a:r>
              <a:rPr kumimoji="1" lang="en-US" altLang="ja-JP" dirty="0" smtClean="0"/>
              <a:t>G8</a:t>
            </a:r>
            <a:r>
              <a:rPr kumimoji="1" lang="ja-JP" altLang="en-US" dirty="0" smtClean="0"/>
              <a:t>以外の国でも、プログラミング教育の取り組みは行われています。</a:t>
            </a:r>
            <a:endParaRPr kumimoji="1" lang="en-US" altLang="ja-JP" dirty="0" smtClean="0"/>
          </a:p>
          <a:p>
            <a:endParaRPr kumimoji="1" lang="en-US" altLang="ja-JP" dirty="0" smtClean="0"/>
          </a:p>
          <a:p>
            <a:r>
              <a:rPr kumimoji="1" lang="ja-JP" altLang="en-US" dirty="0" smtClean="0"/>
              <a:t>たとえば、</a:t>
            </a:r>
            <a:r>
              <a:rPr lang="ja-JP" altLang="en-US" dirty="0" smtClean="0"/>
              <a:t>エストニアでは初等教育の</a:t>
            </a:r>
            <a:r>
              <a:rPr lang="en-US" altLang="ja-JP" dirty="0" smtClean="0"/>
              <a:t>1</a:t>
            </a:r>
            <a:r>
              <a:rPr lang="ja-JP" altLang="en-US" dirty="0" smtClean="0"/>
              <a:t>年目からアプリ開発を教えるカリキュラムが実施されています。エストニアは</a:t>
            </a:r>
            <a:r>
              <a:rPr lang="en-US" altLang="ja-JP" dirty="0" smtClean="0"/>
              <a:t>Skype</a:t>
            </a:r>
            <a:r>
              <a:rPr lang="ja-JP" altLang="en-US" dirty="0" smtClean="0"/>
              <a:t>が生まれた国であることから、</a:t>
            </a:r>
            <a:r>
              <a:rPr lang="en-US" altLang="ja-JP" dirty="0" smtClean="0"/>
              <a:t>IT</a:t>
            </a:r>
            <a:r>
              <a:rPr lang="ja-JP" altLang="en-US" dirty="0" smtClean="0"/>
              <a:t>振興にあたっては</a:t>
            </a:r>
            <a:r>
              <a:rPr lang="en-US" altLang="ja-JP" dirty="0" smtClean="0"/>
              <a:t>Microsoft</a:t>
            </a:r>
            <a:r>
              <a:rPr lang="ja-JP" altLang="en-US" dirty="0" smtClean="0"/>
              <a:t>から多くの支援を受けているようです。エストニアにおける</a:t>
            </a:r>
            <a:r>
              <a:rPr lang="en-US" altLang="ja-JP" dirty="0" smtClean="0"/>
              <a:t>IT</a:t>
            </a:r>
            <a:r>
              <a:rPr lang="ja-JP" altLang="en-US" dirty="0" smtClean="0"/>
              <a:t>産業の重要性はかなり高く、プログラミング教育に積極的に取り組んでいます。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229186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また、貧困からの脱却のためにプログラミングを教えるという取り組みを行っているケースもあります。</a:t>
            </a:r>
            <a:endParaRPr kumimoji="1" lang="en-US" altLang="ja-JP" dirty="0" smtClean="0"/>
          </a:p>
          <a:p>
            <a:endParaRPr kumimoji="1" lang="en-US" altLang="ja-JP" dirty="0" smtClean="0"/>
          </a:p>
          <a:p>
            <a:r>
              <a:rPr kumimoji="1" lang="ja-JP" altLang="en-US" dirty="0" smtClean="0"/>
              <a:t>たとえば、</a:t>
            </a:r>
            <a:r>
              <a:rPr kumimoji="1" lang="en-US" altLang="ja-JP" dirty="0" err="1" smtClean="0"/>
              <a:t>KhodeUp</a:t>
            </a:r>
            <a:r>
              <a:rPr kumimoji="1" lang="ja-JP" altLang="en-US" dirty="0" smtClean="0"/>
              <a:t>という非営利のプロジェクトでは、カンボジアの孤児の生活向上を目指し、</a:t>
            </a:r>
            <a:r>
              <a:rPr kumimoji="1" lang="en-US" altLang="ja-JP" dirty="0" smtClean="0"/>
              <a:t>4</a:t>
            </a:r>
            <a:r>
              <a:rPr kumimoji="1" lang="ja-JP" altLang="en-US" dirty="0" smtClean="0"/>
              <a:t>週間の集中授業で</a:t>
            </a:r>
            <a:r>
              <a:rPr kumimoji="1" lang="en-US" altLang="ja-JP" dirty="0" smtClean="0"/>
              <a:t>Web</a:t>
            </a:r>
            <a:r>
              <a:rPr kumimoji="1" lang="ja-JP" altLang="en-US" dirty="0" smtClean="0"/>
              <a:t>サイト構築の基礎を教えるといった取り組みが行われています。</a:t>
            </a:r>
            <a:endParaRPr kumimoji="1" lang="en-US" altLang="ja-JP" dirty="0" smtClean="0"/>
          </a:p>
          <a:p>
            <a:endParaRPr kumimoji="1" lang="en-US" altLang="ja-JP" dirty="0" smtClean="0"/>
          </a:p>
          <a:p>
            <a:r>
              <a:rPr kumimoji="1" lang="ja-JP" altLang="en-US" dirty="0" smtClean="0"/>
              <a:t>また、デンマークのマイクロファイナンス企業</a:t>
            </a:r>
            <a:r>
              <a:rPr kumimoji="1" lang="en-US" altLang="ja-JP" dirty="0" err="1" smtClean="0"/>
              <a:t>CodersTrust</a:t>
            </a:r>
            <a:r>
              <a:rPr kumimoji="1" lang="ja-JP" altLang="en-US" dirty="0" smtClean="0"/>
              <a:t>は、バングラデシュの</a:t>
            </a:r>
            <a:r>
              <a:rPr kumimoji="1" lang="en-US" altLang="ja-JP" dirty="0" smtClean="0"/>
              <a:t>100</a:t>
            </a:r>
            <a:r>
              <a:rPr kumimoji="1" lang="ja-JP" altLang="en-US" dirty="0" smtClean="0"/>
              <a:t>名のグループを対象に、</a:t>
            </a:r>
            <a:r>
              <a:rPr kumimoji="1" lang="en-US" altLang="ja-JP" dirty="0" smtClean="0"/>
              <a:t>2000</a:t>
            </a:r>
            <a:r>
              <a:rPr kumimoji="1" lang="ja-JP" altLang="en-US" dirty="0" smtClean="0"/>
              <a:t>ドルずつの融資を行ってプログラマを育てるというテストプロジェクトを行っています。このプロジェクトには、</a:t>
            </a:r>
            <a:r>
              <a:rPr kumimoji="1" lang="en-US" altLang="ja-JP" dirty="0" smtClean="0"/>
              <a:t>2006</a:t>
            </a:r>
            <a:r>
              <a:rPr kumimoji="1" lang="ja-JP" altLang="en-US" dirty="0" smtClean="0"/>
              <a:t>年にノーベル平和賞を受賞したグラミン銀行も資金援助を行っているそうです。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74485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a:t>
            </a:r>
            <a:r>
              <a:rPr kumimoji="1" lang="en-US" altLang="ja-JP" dirty="0" smtClean="0"/>
              <a:t>CEO </a:t>
            </a:r>
            <a:r>
              <a:rPr kumimoji="1" lang="ja-JP" altLang="en-US" dirty="0" smtClean="0"/>
              <a:t>マーク・ザッカーバーグ氏をはじめとする多くの著名人も寄付を行っています。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紹介します。</a:t>
            </a:r>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修になっています。「計測と制御」とあるように、なんらかのセンサーで値を計測し、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ちなみに、島根県松江市では</a:t>
            </a:r>
            <a:r>
              <a:rPr kumimoji="1" lang="en-US" altLang="ja-JP" dirty="0" smtClean="0"/>
              <a:t>2016</a:t>
            </a:r>
            <a:r>
              <a:rPr kumimoji="1" lang="ja-JP" altLang="en-US" dirty="0" smtClean="0"/>
              <a:t>年度から松江市立の全中学校、約</a:t>
            </a:r>
            <a:r>
              <a:rPr kumimoji="1" lang="en-US" altLang="ja-JP" dirty="0" smtClean="0"/>
              <a:t>5,500</a:t>
            </a:r>
            <a:r>
              <a:rPr kumimoji="1" lang="ja-JP" altLang="en-US" dirty="0" smtClean="0"/>
              <a:t>人の生徒に</a:t>
            </a:r>
            <a:r>
              <a:rPr kumimoji="1" lang="en-US" altLang="ja-JP" dirty="0" smtClean="0"/>
              <a:t>Ruby</a:t>
            </a:r>
            <a:r>
              <a:rPr kumimoji="1" lang="ja-JP" altLang="en-US" dirty="0" smtClean="0"/>
              <a:t>を教えることが決定しています。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r>
              <a:rPr lang="ja-JP" altLang="en-US" dirty="0" smtClean="0"/>
              <a:t>。</a:t>
            </a:r>
            <a:endParaRPr lang="en-US" altLang="ja-JP" dirty="0" smtClean="0"/>
          </a:p>
          <a:p>
            <a:endParaRPr lang="en-US" altLang="ja-JP" dirty="0" smtClean="0"/>
          </a:p>
          <a:p>
            <a:r>
              <a:rPr kumimoji="1" lang="ja-JP" altLang="en-US" dirty="0" smtClean="0"/>
              <a:t>たとえば、今年の</a:t>
            </a:r>
            <a:r>
              <a:rPr kumimoji="1" lang="en-US" altLang="ja-JP" dirty="0" smtClean="0"/>
              <a:t>4</a:t>
            </a:r>
            <a:r>
              <a:rPr kumimoji="1" lang="ja-JP" altLang="en-US" dirty="0" smtClean="0"/>
              <a:t>月に佐賀県の武雄市で全小学生にタブレットが配布されたことは知っている方も多いかもしれませんね。</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という団体が実施している個別指導塾形式のものや、</a:t>
            </a:r>
            <a:r>
              <a:rPr lang="en-US" altLang="ja-JP" dirty="0" smtClean="0"/>
              <a:t>Life </a:t>
            </a:r>
            <a:r>
              <a:rPr lang="en-US" altLang="ja-JP" dirty="0"/>
              <a:t>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a:t>
            </a:r>
            <a:r>
              <a:rPr lang="ja-JP" altLang="en-US" dirty="0" smtClean="0"/>
              <a:t>ものが</a:t>
            </a:r>
            <a:r>
              <a:rPr lang="ja-JP" altLang="en-US" dirty="0"/>
              <a:t>あります。</a:t>
            </a:r>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については、月謝や参加費をもらう形で活動を行っており、ビジネスとしてやろうとしているのがおもしろいところですね。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ここで取り上げたもの以外にも、いろいろなプログラミング教育のワークショップが開催されており、海外だけでなく日本でも子ども向けのプログラミング教育が盛り上がって来ています。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プログラミング少年団の団長の高尾です。また、</a:t>
            </a:r>
            <a:r>
              <a:rPr lang="en-US" altLang="ja-JP" dirty="0" err="1" smtClean="0"/>
              <a:t>CRuby</a:t>
            </a:r>
            <a:r>
              <a:rPr lang="ja-JP" altLang="en-US" dirty="0" smtClean="0"/>
              <a:t>のコミッターでもあります。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ja-JP" altLang="en-US" dirty="0" smtClean="0"/>
              <a:t>。</a:t>
            </a:r>
            <a:endParaRPr lang="en-US" altLang="ja-JP" dirty="0" smtClean="0"/>
          </a:p>
          <a:p>
            <a:endParaRPr lang="en-US" altLang="ja-JP" dirty="0" smtClean="0"/>
          </a:p>
          <a:p>
            <a:r>
              <a:rPr lang="en-US" altLang="ja-JP" dirty="0" smtClean="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51927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私は</a:t>
            </a:r>
            <a:r>
              <a:rPr lang="en-US" altLang="ja-JP" dirty="0" smtClean="0"/>
              <a:t>Ruby</a:t>
            </a:r>
            <a:r>
              <a:rPr lang="ja-JP" altLang="en-US" dirty="0" smtClean="0"/>
              <a:t>プログラミング少年団の理事の本多です。教材開発の協力やワークショップでの講師・アシスタントを行っています。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r>
              <a:rPr lang="ja-JP" altLang="en-US" dirty="0" smtClean="0"/>
              <a:t>今年の</a:t>
            </a:r>
            <a:r>
              <a:rPr lang="en-US" altLang="ja-JP" dirty="0" smtClean="0"/>
              <a:t>5</a:t>
            </a:r>
            <a:r>
              <a:rPr lang="ja-JP" altLang="en-US" dirty="0" smtClean="0"/>
              <a:t>月から毎月開催しており、</a:t>
            </a:r>
            <a:r>
              <a:rPr lang="en-US" altLang="ja-JP" dirty="0" smtClean="0"/>
              <a:t>10</a:t>
            </a:r>
            <a:r>
              <a:rPr lang="ja-JP" altLang="en-US" dirty="0" smtClean="0"/>
              <a:t>月時点で合計</a:t>
            </a:r>
            <a:r>
              <a:rPr lang="en-US" altLang="ja-JP" dirty="0" smtClean="0"/>
              <a:t>27</a:t>
            </a:r>
            <a:r>
              <a:rPr lang="ja-JP" altLang="en-US" dirty="0" smtClean="0"/>
              <a:t>家族、</a:t>
            </a:r>
            <a:r>
              <a:rPr lang="en-US" altLang="ja-JP" dirty="0" smtClean="0"/>
              <a:t>76</a:t>
            </a:r>
            <a:r>
              <a:rPr lang="ja-JP" altLang="en-US" dirty="0" smtClean="0"/>
              <a:t>人の方々に参加していただきました。イベント会場は松江市内の公民館を順番にまわっており、</a:t>
            </a:r>
            <a:r>
              <a:rPr lang="en-US" altLang="ja-JP" dirty="0" smtClean="0"/>
              <a:t>3</a:t>
            </a:r>
            <a:r>
              <a:rPr lang="ja-JP" altLang="en-US" dirty="0" smtClean="0"/>
              <a:t>年かけて、松江市内すべての地域でイベントを開催することを目指しています。</a:t>
            </a:r>
            <a:endParaRPr lang="en-US" altLang="ja-JP" dirty="0" smtClean="0"/>
          </a:p>
          <a:p>
            <a:endParaRPr lang="en-US" altLang="ja-JP" dirty="0" smtClean="0"/>
          </a:p>
          <a:p>
            <a:r>
              <a:rPr lang="ja-JP" altLang="en-US" dirty="0" smtClean="0"/>
              <a:t>また、現在は、スモウルビーを使ったプログラミング体験のみを行っていますが、将来的には、インターネット安全教室のような情報リテラシー教育もあわせて実施したいと考えています。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プログラミング教育の現状</a:t>
            </a:r>
          </a:p>
          <a:p>
            <a:r>
              <a:rPr kumimoji="1" lang="ja-JP" altLang="en-US" dirty="0" smtClean="0"/>
              <a:t> * スモウルビー</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 * </a:t>
            </a:r>
            <a:r>
              <a:rPr kumimoji="1" lang="en-US" altLang="ja-JP" dirty="0" smtClean="0"/>
              <a:t>Ruby</a:t>
            </a:r>
            <a:r>
              <a:rPr kumimoji="1" lang="ja-JP" altLang="en-US" dirty="0" smtClean="0"/>
              <a:t>プログラミング少年団の紹介</a:t>
            </a:r>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私たちは、今年の</a:t>
            </a:r>
            <a:r>
              <a:rPr lang="en-US" altLang="ja-JP" dirty="0" smtClean="0"/>
              <a:t>6</a:t>
            </a:r>
            <a:r>
              <a:rPr lang="ja-JP" altLang="en-US" dirty="0" smtClean="0"/>
              <a:t>月に、</a:t>
            </a:r>
            <a:r>
              <a:rPr lang="en-US" altLang="ja-JP" dirty="0" smtClean="0"/>
              <a:t>Ruby</a:t>
            </a:r>
            <a:r>
              <a:rPr lang="ja-JP" altLang="en-US" dirty="0"/>
              <a:t>ルビープログラミング</a:t>
            </a:r>
            <a:r>
              <a:rPr lang="ja-JP" altLang="en-US" dirty="0" smtClean="0"/>
              <a:t>少年団という任意団体を作りました。</a:t>
            </a:r>
            <a:endParaRPr lang="ja-JP" altLang="en-US" dirty="0"/>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プログラミング少年団の活動とスモウルビーの紹介に</a:t>
            </a:r>
            <a:r>
              <a:rPr lang="ja-JP" altLang="en-US" dirty="0"/>
              <a:t>入る前に、少しプログラミング教育の現状を紹介したいと思います。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つ目です。</a:t>
            </a:r>
            <a:endParaRPr kumimoji="1" lang="en-US" altLang="ja-JP" dirty="0" smtClean="0"/>
          </a:p>
          <a:p>
            <a:endParaRPr kumimoji="1" lang="en-US" altLang="ja-JP" dirty="0" smtClean="0"/>
          </a:p>
          <a:p>
            <a:r>
              <a:rPr kumimoji="1" lang="ja-JP" altLang="en-US" dirty="0" smtClean="0"/>
              <a:t>今後、ロボットがソフトウェア・ハードウェアの両面でさらに進化していくにつれ、ほとんどの仕事がロボットによって代行されるようになると多くの人が考えています。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スライドの言葉は、今月頭ごろに公開されていた、</a:t>
            </a:r>
            <a:r>
              <a:rPr kumimoji="1" lang="en-US" altLang="ja-JP" dirty="0" smtClean="0"/>
              <a:t>Google CEO </a:t>
            </a:r>
            <a:r>
              <a:rPr kumimoji="1" lang="ja-JP" altLang="en-US" dirty="0" smtClean="0"/>
              <a:t>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分けて、ロボットをどのように使うかを考える、ロボットを使う側の仕事と、ロボットがやりのこした仕事をフォローするような、ある意味でロボットに使われる側の仕事に二極化していくでしょう。</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そういう時代になったときに、コンピュータがどういうものであるかを、単に知識として知っているだけでなく、実際に道具として使いこなせるようになっておくことは非常に大きな意味を持ちます。</a:t>
            </a:r>
            <a:endParaRPr kumimoji="1" lang="en-US" altLang="ja-JP" dirty="0" smtClean="0"/>
          </a:p>
          <a:p>
            <a:endParaRPr kumimoji="1" lang="en-US" altLang="ja-JP" dirty="0" smtClean="0"/>
          </a:p>
          <a:p>
            <a:r>
              <a:rPr kumimoji="1" lang="ja-JP" altLang="en-US" dirty="0" smtClean="0"/>
              <a:t>コンピュータを深いレベルで使いこなすためにはプログラミングを知ることは必要不可欠です。たとえ自分でプログラムを作らないにしても、プログラミングがどういったものかを実践可能なレベルで理解することには大きな価値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また、プログラミングのスキルは、単に職業選択に影響するだけでなく、遠くない未来に、読み書きそろばんのような一般的なリテラシーになる可能性があります。</a:t>
            </a:r>
            <a:endParaRPr kumimoji="1" lang="en-US" altLang="ja-JP" dirty="0" smtClean="0"/>
          </a:p>
          <a:p>
            <a:endParaRPr kumimoji="1" lang="en-US" altLang="ja-JP" dirty="0" smtClean="0"/>
          </a:p>
          <a:p>
            <a:r>
              <a:rPr kumimoji="1" lang="ja-JP" altLang="en-US" dirty="0" smtClean="0"/>
              <a:t>つい最近、今年の</a:t>
            </a:r>
            <a:r>
              <a:rPr kumimoji="1" lang="en-US" altLang="ja-JP" dirty="0" smtClean="0"/>
              <a:t>3</a:t>
            </a:r>
            <a:r>
              <a:rPr kumimoji="1" lang="ja-JP" altLang="en-US" dirty="0" smtClean="0"/>
              <a:t>月に</a:t>
            </a:r>
            <a:r>
              <a:rPr kumimoji="1" lang="en-US" altLang="ja-JP" dirty="0" smtClean="0"/>
              <a:t>AIBO</a:t>
            </a:r>
            <a:r>
              <a:rPr kumimoji="1" lang="ja-JP" altLang="en-US" dirty="0" smtClean="0"/>
              <a:t>のサポートがきれて修理できなくなったことが、テレビでもとりあげられ、話題になっていました。</a:t>
            </a:r>
            <a:endParaRPr kumimoji="1" lang="en-US" altLang="ja-JP" dirty="0" smtClean="0"/>
          </a:p>
          <a:p>
            <a:endParaRPr kumimoji="1" lang="en-US" altLang="ja-JP" dirty="0" smtClean="0"/>
          </a:p>
          <a:p>
            <a:r>
              <a:rPr kumimoji="1" lang="ja-JP" altLang="en-US" dirty="0" smtClean="0"/>
              <a:t>首の痙攣が激しくなったり、足の関節が悪くなって転びやすくなったりするらしく、長い間</a:t>
            </a:r>
            <a:r>
              <a:rPr kumimoji="1" lang="en-US" altLang="ja-JP" dirty="0" smtClean="0"/>
              <a:t>AIBO</a:t>
            </a:r>
            <a:r>
              <a:rPr kumimoji="1" lang="ja-JP" altLang="en-US" dirty="0" smtClean="0"/>
              <a:t>をかわいがってきた多くの飼い主は悲嘆にくれていました。しかし、そんな中で、自力で</a:t>
            </a:r>
            <a:r>
              <a:rPr kumimoji="1" lang="en-US" altLang="ja-JP" dirty="0" smtClean="0"/>
              <a:t>AIBO</a:t>
            </a:r>
            <a:r>
              <a:rPr kumimoji="1" lang="ja-JP" altLang="en-US" dirty="0" smtClean="0"/>
              <a:t>を修理している方もいました。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結局のところ、日々の生活で見かけるもののほとんどは誰かが作り出したものであり、それはその気になれば自分でも作ったり直したりすることができるのです。</a:t>
            </a:r>
            <a:endParaRPr kumimoji="1" lang="en-US" altLang="ja-JP" dirty="0" smtClean="0"/>
          </a:p>
          <a:p>
            <a:endParaRPr kumimoji="1" lang="en-US" altLang="ja-JP" dirty="0" smtClean="0"/>
          </a:p>
          <a:p>
            <a:r>
              <a:rPr kumimoji="1" lang="ja-JP" altLang="en-US" dirty="0" smtClean="0"/>
              <a:t>近年、このような、個人のためのものづくりの取り組みが、「</a:t>
            </a:r>
            <a:r>
              <a:rPr kumimoji="1" lang="en-US" altLang="ja-JP" dirty="0" smtClean="0"/>
              <a:t>Maker</a:t>
            </a:r>
            <a:r>
              <a:rPr kumimoji="1" lang="ja-JP" altLang="en-US" dirty="0" smtClean="0"/>
              <a:t>ムーブメント」や「パーソナルファブリケーション」といったキーワードとともに注目を集めています。</a:t>
            </a:r>
            <a:endParaRPr kumimoji="1" lang="en-US" altLang="ja-JP" dirty="0" smtClean="0"/>
          </a:p>
          <a:p>
            <a:endParaRPr kumimoji="1" lang="en-US" altLang="ja-JP" dirty="0" smtClean="0"/>
          </a:p>
          <a:p>
            <a:r>
              <a:rPr kumimoji="1" lang="ja-JP" altLang="en-US" dirty="0" smtClean="0"/>
              <a:t>もちろん、ものづくりという文脈において、プログラミングは一要素でしかありませんが、情報化社会ではあらゆるものにプログラムが組み込まれており、プログラミングは欠かすことのできない重要な要素のひとつといえ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135274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このように、プログラミングのスキルはこれからの社会を生きていくうえで必要不可欠なものになっていくと思われますが、そうでなくても、プログラミングには学ぶだけの価値があると考えています。</a:t>
            </a:r>
            <a:endParaRPr kumimoji="1" lang="en-US" altLang="ja-JP" dirty="0" smtClean="0"/>
          </a:p>
          <a:p>
            <a:endParaRPr kumimoji="1" lang="en-US" altLang="ja-JP" dirty="0" smtClean="0"/>
          </a:p>
          <a:p>
            <a:r>
              <a:rPr kumimoji="1" lang="ja-JP" altLang="en-US" dirty="0" smtClean="0"/>
              <a:t>それがなぜかというと、プログラミングという行為自体が非常に楽しいものだからです。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49050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9600" dirty="0" smtClean="0">
                <a:solidFill>
                  <a:srgbClr val="FF6633"/>
                </a:solidFill>
                <a:effectLst>
                  <a:outerShdw blurRad="50800" dist="88900" dir="2700000" algn="tl" rotWithShape="0">
                    <a:prstClr val="black">
                      <a:alpha val="40000"/>
                    </a:prstClr>
                  </a:outerShdw>
                </a:effectLst>
              </a:rPr>
              <a:t>K</a:t>
            </a:r>
            <a:r>
              <a:rPr kumimoji="1" lang="en-US" altLang="ja-JP" sz="9600" dirty="0" smtClean="0">
                <a:effectLst>
                  <a:outerShdw blurRad="50800" dist="88900" dir="2700000" algn="tl" rotWithShape="0">
                    <a:prstClr val="black">
                      <a:alpha val="40000"/>
                    </a:prstClr>
                  </a:outerShdw>
                </a:effectLst>
              </a:rPr>
              <a:t>ids,</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Ruby,</a:t>
            </a:r>
            <a:br>
              <a:rPr kumimoji="1" lang="en-US" altLang="ja-JP" sz="9600" dirty="0" smtClean="0">
                <a:effectLst>
                  <a:outerShdw blurRad="50800" dist="88900" dir="2700000" algn="tl" rotWithShape="0">
                    <a:prstClr val="black">
                      <a:alpha val="40000"/>
                    </a:prstClr>
                  </a:outerShdw>
                </a:effectLst>
              </a:rPr>
            </a:br>
            <a:r>
              <a:rPr kumimoji="1" lang="en-US" altLang="ja-JP" sz="9600" dirty="0" smtClean="0">
                <a:effectLst>
                  <a:outerShdw blurRad="50800" dist="88900" dir="2700000" algn="tl" rotWithShape="0">
                    <a:prstClr val="black">
                      <a:alpha val="40000"/>
                    </a:prstClr>
                  </a:outerShdw>
                </a:effectLst>
              </a:rPr>
              <a:t>Fun</a:t>
            </a:r>
            <a:r>
              <a:rPr kumimoji="1" lang="en-US" altLang="ja-JP" sz="96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3513523" y="774634"/>
            <a:ext cx="5666199" cy="1922083"/>
          </a:xfrm>
        </p:spPr>
        <p:txBody>
          <a:bodyPr>
            <a:noAutofit/>
          </a:bodyPr>
          <a:lstStyle/>
          <a:p>
            <a:pPr algn="l"/>
            <a:r>
              <a:rPr lang="ja-JP" altLang="en-US" sz="3600" dirty="0" smtClean="0">
                <a:effectLst>
                  <a:outerShdw blurRad="50800" dist="38100" dir="2700000" algn="tl" rotWithShape="0">
                    <a:prstClr val="black">
                      <a:alpha val="40000"/>
                    </a:prstClr>
                  </a:outerShdw>
                </a:effectLst>
              </a:rPr>
              <a:t>ぼくたち、</a:t>
            </a:r>
            <a:endParaRPr lang="en-US" altLang="ja-JP" sz="3600" dirty="0" smtClean="0">
              <a:effectLst>
                <a:outerShdw blurRad="50800" dist="38100" dir="2700000" algn="tl" rotWithShape="0">
                  <a:prstClr val="black">
                    <a:alpha val="40000"/>
                  </a:prstClr>
                </a:outerShdw>
              </a:effectLst>
            </a:endParaRPr>
          </a:p>
          <a:p>
            <a:pPr algn="l"/>
            <a:r>
              <a:rPr lang="en-US" altLang="ja-JP" sz="3600" dirty="0" smtClean="0">
                <a:solidFill>
                  <a:srgbClr val="FF6633"/>
                </a:solidFill>
                <a:effectLst>
                  <a:outerShdw blurRad="50800" dist="38100" dir="2700000" algn="tl" rotWithShape="0">
                    <a:prstClr val="black">
                      <a:alpha val="40000"/>
                    </a:prstClr>
                  </a:outerShdw>
                </a:effectLst>
              </a:rPr>
              <a:t>Ruby</a:t>
            </a:r>
            <a:r>
              <a:rPr lang="ja-JP" altLang="en-US" sz="3600" dirty="0" smtClean="0">
                <a:effectLst>
                  <a:outerShdw blurRad="50800" dist="38100" dir="2700000" algn="tl" rotWithShape="0">
                    <a:prstClr val="black">
                      <a:alpha val="40000"/>
                    </a:prstClr>
                  </a:outerShdw>
                </a:effectLst>
              </a:rPr>
              <a:t>プログラミング少年団！</a:t>
            </a:r>
            <a:endParaRPr lang="en-US" altLang="ja-JP" sz="3600" dirty="0" smtClean="0">
              <a:effectLst>
                <a:outerShdw blurRad="50800" dist="38100" dir="2700000" algn="tl" rotWithShape="0">
                  <a:prstClr val="black">
                    <a:alpha val="40000"/>
                  </a:prstClr>
                </a:outerShdw>
              </a:effectLst>
            </a:endParaRPr>
          </a:p>
          <a:p>
            <a:pPr algn="l"/>
            <a:r>
              <a:rPr lang="en-US" altLang="ja-JP" dirty="0" smtClean="0">
                <a:effectLst>
                  <a:outerShdw blurRad="50800" dist="38100" dir="2700000" algn="tl" rotWithShape="0">
                    <a:prstClr val="black">
                      <a:alpha val="40000"/>
                    </a:prstClr>
                  </a:outerShdw>
                </a:effectLst>
              </a:rPr>
              <a:t>〜</a:t>
            </a:r>
            <a:r>
              <a:rPr lang="ja-JP" altLang="en-US" dirty="0">
                <a:effectLst>
                  <a:outerShdw blurRad="50800" dist="38100" dir="2700000" algn="tl" rotWithShape="0">
                    <a:prstClr val="black">
                      <a:alpha val="40000"/>
                    </a:prstClr>
                  </a:outerShdw>
                </a:effectLst>
              </a:rPr>
              <a:t>小学生からはじめる </a:t>
            </a:r>
            <a:r>
              <a:rPr lang="en-US" altLang="ja-JP" dirty="0">
                <a:effectLst>
                  <a:outerShdw blurRad="50800" dist="38100" dir="2700000" algn="tl" rotWithShape="0">
                    <a:prstClr val="black">
                      <a:alpha val="40000"/>
                    </a:prstClr>
                  </a:outerShdw>
                </a:effectLst>
              </a:rPr>
              <a:t>Ruby </a:t>
            </a:r>
            <a:r>
              <a:rPr lang="ja-JP" altLang="en-US" dirty="0">
                <a:effectLst>
                  <a:outerShdw blurRad="50800" dist="38100" dir="2700000" algn="tl" rotWithShape="0">
                    <a:prstClr val="black">
                      <a:alpha val="40000"/>
                    </a:prstClr>
                  </a:outerShdw>
                </a:effectLst>
              </a:rPr>
              <a:t>プログラミング</a:t>
            </a:r>
            <a:r>
              <a:rPr lang="en-US" altLang="ja-JP" dirty="0">
                <a:effectLst>
                  <a:outerShdw blurRad="50800" dist="38100" dir="2700000" algn="tl" rotWithShape="0">
                    <a:prstClr val="black">
                      <a:alpha val="40000"/>
                    </a:prstClr>
                  </a:outerShdw>
                </a:effectLst>
              </a:rPr>
              <a:t>〜</a:t>
            </a:r>
            <a:endParaRPr lang="en-US" altLang="ja-JP" dirty="0" smtClean="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高尾宏治</a:t>
            </a:r>
            <a:r>
              <a:rPr lang="ja-JP" altLang="en-US" dirty="0">
                <a:effectLst>
                  <a:outerShdw blurRad="50800" dist="38100" dir="2700000" algn="tl" rotWithShape="0">
                    <a:prstClr val="black">
                      <a:alpha val="40000"/>
                    </a:prstClr>
                  </a:outerShdw>
                </a:effectLst>
                <a:ea typeface="Segoe UI Symbol" panose="020B0502040204020203" pitchFamily="34" charset="0"/>
              </a:rPr>
              <a:t>、</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本多展幸</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Ruby</a:t>
            </a:r>
            <a:r>
              <a:rPr kumimoji="1" lang="ja-JP" altLang="en-US" dirty="0" smtClean="0">
                <a:effectLst>
                  <a:outerShdw blurRad="50800" dist="38100" dir="2700000" algn="tl" rotWithShape="0">
                    <a:prstClr val="black">
                      <a:alpha val="40000"/>
                    </a:prstClr>
                  </a:outerShdw>
                </a:effectLst>
                <a:ea typeface="Segoe UI Symbol" panose="020B0502040204020203" pitchFamily="34" charset="0"/>
              </a:rPr>
              <a:t>プログラミング少年団</a:t>
            </a:r>
            <a:r>
              <a:rPr lang="ja-JP" altLang="en-US" dirty="0">
                <a:effectLst>
                  <a:outerShdw blurRad="50800" dist="38100" dir="2700000" algn="tl" rotWithShape="0">
                    <a:prstClr val="black">
                      <a:alpha val="40000"/>
                    </a:prstClr>
                  </a:outerShdw>
                </a:effectLst>
                <a:ea typeface="Segoe UI Symbol" panose="020B0502040204020203" pitchFamily="34" charset="0"/>
              </a:rPr>
              <a:t>、</a:t>
            </a:r>
            <a:endParaRPr kumimoji="1" lang="en-US" altLang="ja-JP" dirty="0" smtClean="0">
              <a:effectLst>
                <a:outerShdw blurRad="50800" dist="38100" dir="2700000" algn="tl" rotWithShape="0">
                  <a:prstClr val="black">
                    <a:alpha val="40000"/>
                  </a:prstClr>
                </a:outerShdw>
              </a:effectLst>
              <a:ea typeface="Segoe UI Symbol" panose="020B0502040204020203" pitchFamily="34" charset="0"/>
            </a:endParaRP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RubyWorld</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Conference 2014, 11.13.2014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514288" cy="923330"/>
          </a:xfrm>
          <a:prstGeom prst="rect">
            <a:avLst/>
          </a:prstGeom>
          <a:noFill/>
        </p:spPr>
        <p:txBody>
          <a:bodyPr wrap="square" rtlCol="0">
            <a:spAutoFit/>
          </a:bodyPr>
          <a:lstStyle/>
          <a:p>
            <a:r>
              <a:rPr lang="en-US" altLang="ja-JP" sz="5400" dirty="0" smtClean="0">
                <a:solidFill>
                  <a:srgbClr val="FF6633"/>
                </a:solidFill>
              </a:rPr>
              <a:t>W</a:t>
            </a:r>
            <a:r>
              <a:rPr lang="en-US" altLang="ja-JP" sz="4800" dirty="0" smtClean="0"/>
              <a:t>hy Programing is fun?</a:t>
            </a:r>
            <a:endParaRPr lang="en-US" altLang="ja-JP" sz="4800" dirty="0"/>
          </a:p>
        </p:txBody>
      </p:sp>
      <p:sp>
        <p:nvSpPr>
          <p:cNvPr id="5" name="テキスト ボックス 4"/>
          <p:cNvSpPr txBox="1"/>
          <p:nvPr/>
        </p:nvSpPr>
        <p:spPr>
          <a:xfrm>
            <a:off x="792487" y="1989000"/>
            <a:ext cx="7424737" cy="2862322"/>
          </a:xfrm>
          <a:prstGeom prst="rect">
            <a:avLst/>
          </a:prstGeom>
          <a:noFill/>
        </p:spPr>
        <p:txBody>
          <a:bodyPr wrap="square" rtlCol="0">
            <a:spAutoFit/>
          </a:bodyPr>
          <a:lstStyle/>
          <a:p>
            <a:pPr marL="571500" indent="-571500">
              <a:buFont typeface="Arial" panose="020B0604020202020204" pitchFamily="34" charset="0"/>
              <a:buChar char="•"/>
            </a:pPr>
            <a:r>
              <a:rPr lang="ja-JP" altLang="en-US" sz="3600" dirty="0" smtClean="0"/>
              <a:t>特別なものを、自分自身の設計で</a:t>
            </a:r>
            <a:endParaRPr lang="en-US" altLang="ja-JP" sz="3600" dirty="0" smtClean="0"/>
          </a:p>
          <a:p>
            <a:pPr marL="571500" indent="-571500">
              <a:buFont typeface="Arial" panose="020B0604020202020204" pitchFamily="34" charset="0"/>
              <a:buChar char="•"/>
            </a:pPr>
            <a:r>
              <a:rPr lang="ja-JP" altLang="en-US" sz="3600" dirty="0" smtClean="0"/>
              <a:t>有益なものを作り出す楽しみ</a:t>
            </a:r>
            <a:endParaRPr lang="en-US" altLang="ja-JP" sz="3600" dirty="0" smtClean="0"/>
          </a:p>
          <a:p>
            <a:pPr marL="571500" indent="-571500">
              <a:buFont typeface="Arial" panose="020B0604020202020204" pitchFamily="34" charset="0"/>
              <a:buChar char="•"/>
            </a:pPr>
            <a:r>
              <a:rPr lang="ja-JP" altLang="en-US" sz="3600" dirty="0"/>
              <a:t>複雑</a:t>
            </a:r>
            <a:r>
              <a:rPr lang="ja-JP" altLang="en-US" sz="3600" dirty="0" smtClean="0"/>
              <a:t>なパズル</a:t>
            </a:r>
            <a:endParaRPr lang="en-US" altLang="ja-JP" sz="3600" dirty="0" smtClean="0"/>
          </a:p>
          <a:p>
            <a:pPr marL="571500" indent="-571500">
              <a:buFont typeface="Arial" panose="020B0604020202020204" pitchFamily="34" charset="0"/>
              <a:buChar char="•"/>
            </a:pPr>
            <a:r>
              <a:rPr lang="ja-JP" altLang="en-US" sz="3600" dirty="0" smtClean="0"/>
              <a:t>常に学ぶ喜び、問題は常に新しい</a:t>
            </a:r>
            <a:endParaRPr lang="en-US" altLang="ja-JP" sz="3600" dirty="0" smtClean="0"/>
          </a:p>
          <a:p>
            <a:pPr marL="571500" indent="-571500">
              <a:buFont typeface="Arial" panose="020B0604020202020204" pitchFamily="34" charset="0"/>
              <a:buChar char="•"/>
            </a:pPr>
            <a:r>
              <a:rPr lang="ja-JP" altLang="en-US" sz="3600" dirty="0" smtClean="0"/>
              <a:t>クリエイティブで柔軟なメディア</a:t>
            </a:r>
            <a:endParaRPr lang="en-US" altLang="ja-JP" sz="3600" dirty="0" smtClean="0"/>
          </a:p>
        </p:txBody>
      </p:sp>
      <p:sp>
        <p:nvSpPr>
          <p:cNvPr id="6" name="正方形/長方形 5"/>
          <p:cNvSpPr/>
          <p:nvPr/>
        </p:nvSpPr>
        <p:spPr>
          <a:xfrm>
            <a:off x="1256015" y="6034559"/>
            <a:ext cx="7695000" cy="338554"/>
          </a:xfrm>
          <a:prstGeom prst="rect">
            <a:avLst/>
          </a:prstGeom>
        </p:spPr>
        <p:txBody>
          <a:bodyPr wrap="square">
            <a:spAutoFit/>
          </a:bodyPr>
          <a:lstStyle/>
          <a:p>
            <a:pPr algn="r"/>
            <a:r>
              <a:rPr lang="en-US" altLang="ja-JP" sz="1600" dirty="0"/>
              <a:t>http://naglly.com/archives/2009/04/why-is-programming-fun.php</a:t>
            </a:r>
            <a:endParaRPr lang="ja-JP" altLang="en-US" sz="1600" dirty="0"/>
          </a:p>
        </p:txBody>
      </p:sp>
    </p:spTree>
    <p:extLst>
      <p:ext uri="{BB962C8B-B14F-4D97-AF65-F5344CB8AC3E}">
        <p14:creationId xmlns:p14="http://schemas.microsoft.com/office/powerpoint/2010/main" val="842318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ja-JP" altLang="en-US" sz="4800" dirty="0" smtClean="0">
                  <a:solidFill>
                    <a:srgbClr val="FF6633"/>
                  </a:solidFill>
                </a:rPr>
                <a:t>アメリカ</a:t>
              </a:r>
              <a:endParaRPr lang="en-US" altLang="ja-JP" sz="4800" dirty="0" smtClean="0">
                <a:solidFill>
                  <a:srgbClr val="FF6633"/>
                </a:solidFill>
              </a:endParaRPr>
            </a:p>
            <a:p>
              <a:pPr algn="r"/>
              <a:r>
                <a:rPr lang="en-US" altLang="ja-JP" sz="4800" dirty="0" smtClean="0"/>
                <a:t>20,000 Teachers</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2259000"/>
            <a:ext cx="7424738" cy="1938992"/>
            <a:chOff x="747712" y="3924000"/>
            <a:chExt cx="7424738" cy="1938992"/>
          </a:xfrm>
        </p:grpSpPr>
        <p:sp>
          <p:nvSpPr>
            <p:cNvPr id="11" name="テキスト ボックス 10"/>
            <p:cNvSpPr txBox="1"/>
            <p:nvPr/>
          </p:nvSpPr>
          <p:spPr>
            <a:xfrm>
              <a:off x="747712" y="3924000"/>
              <a:ext cx="7424738" cy="1938992"/>
            </a:xfrm>
            <a:prstGeom prst="rect">
              <a:avLst/>
            </a:prstGeom>
            <a:noFill/>
          </p:spPr>
          <p:txBody>
            <a:bodyPr wrap="square" rtlCol="0">
              <a:spAutoFit/>
            </a:bodyPr>
            <a:lstStyle/>
            <a:p>
              <a:pPr algn="r"/>
              <a:r>
                <a:rPr lang="ja-JP" altLang="en-US" sz="4800" dirty="0">
                  <a:solidFill>
                    <a:srgbClr val="FF6633"/>
                  </a:solidFill>
                </a:rPr>
                <a:t>イギリス</a:t>
              </a:r>
              <a:r>
                <a:rPr lang="en-US" altLang="ja-JP" sz="4800" dirty="0" smtClean="0"/>
                <a:t> </a:t>
              </a:r>
              <a:endParaRPr lang="en-US" altLang="ja-JP" sz="4800" dirty="0"/>
            </a:p>
            <a:p>
              <a:pPr algn="r"/>
              <a:r>
                <a:rPr lang="ja-JP" altLang="en-US" sz="3600" b="1" dirty="0"/>
                <a:t>義務教育</a:t>
              </a:r>
              <a:endParaRPr lang="en-US" altLang="ja-JP" sz="2800" b="1" dirty="0"/>
            </a:p>
            <a:p>
              <a:pPr algn="r"/>
              <a:r>
                <a:rPr lang="en-US" altLang="ja-JP" sz="3600" dirty="0" smtClean="0">
                  <a:solidFill>
                    <a:schemeClr val="tx1">
                      <a:lumMod val="50000"/>
                      <a:lumOff val="50000"/>
                    </a:schemeClr>
                  </a:solidFill>
                </a:rPr>
                <a:t>Compulsory education</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18" name="テキスト ボックス 17"/>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Tree>
    <p:extLst>
      <p:ext uri="{BB962C8B-B14F-4D97-AF65-F5344CB8AC3E}">
        <p14:creationId xmlns:p14="http://schemas.microsoft.com/office/powerpoint/2010/main" val="120956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67" y="2461344"/>
            <a:ext cx="1979288" cy="1395000"/>
          </a:xfrm>
          <a:prstGeom prst="rect">
            <a:avLst/>
          </a:prstGeom>
          <a:ln>
            <a:noFill/>
          </a:ln>
        </p:spPr>
      </p:pic>
      <p:sp>
        <p:nvSpPr>
          <p:cNvPr id="4" name="テキスト ボックス 3"/>
          <p:cNvSpPr txBox="1"/>
          <p:nvPr/>
        </p:nvSpPr>
        <p:spPr>
          <a:xfrm>
            <a:off x="792262" y="2191344"/>
            <a:ext cx="7424738" cy="2677656"/>
          </a:xfrm>
          <a:prstGeom prst="rect">
            <a:avLst/>
          </a:prstGeom>
          <a:noFill/>
        </p:spPr>
        <p:txBody>
          <a:bodyPr wrap="square" rtlCol="0">
            <a:spAutoFit/>
          </a:bodyPr>
          <a:lstStyle/>
          <a:p>
            <a:pPr algn="r"/>
            <a:r>
              <a:rPr lang="ja-JP" altLang="en-US" sz="4800" dirty="0" smtClean="0">
                <a:solidFill>
                  <a:srgbClr val="FF6633"/>
                </a:solidFill>
              </a:rPr>
              <a:t>エストニア</a:t>
            </a:r>
          </a:p>
          <a:p>
            <a:pPr algn="r"/>
            <a:r>
              <a:rPr lang="ja-JP" altLang="en-US" sz="3600" b="1" dirty="0"/>
              <a:t>義務教育</a:t>
            </a:r>
            <a:endParaRPr lang="en-US" altLang="ja-JP" sz="3600" b="1" dirty="0"/>
          </a:p>
          <a:p>
            <a:pPr algn="r"/>
            <a:r>
              <a:rPr lang="en-US" altLang="ja-JP" sz="3600" dirty="0">
                <a:solidFill>
                  <a:schemeClr val="tx1">
                    <a:lumMod val="50000"/>
                    <a:lumOff val="50000"/>
                  </a:schemeClr>
                </a:solidFill>
              </a:rPr>
              <a:t>Compulsory education</a:t>
            </a:r>
          </a:p>
          <a:p>
            <a:pPr algn="r"/>
            <a:endParaRPr lang="en-US" altLang="ja-JP" sz="4800" dirty="0" smtClean="0"/>
          </a:p>
        </p:txBody>
      </p:sp>
    </p:spTree>
    <p:extLst>
      <p:ext uri="{BB962C8B-B14F-4D97-AF65-F5344CB8AC3E}">
        <p14:creationId xmlns:p14="http://schemas.microsoft.com/office/powerpoint/2010/main" val="17585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海</a:t>
            </a:r>
            <a:r>
              <a:rPr lang="ja-JP" altLang="en-US" sz="5400" b="1" dirty="0" smtClean="0"/>
              <a:t>外の状況</a:t>
            </a:r>
            <a:endParaRPr lang="en-US" altLang="ja-JP" sz="5400" b="1" dirty="0" smtClean="0"/>
          </a:p>
        </p:txBody>
      </p:sp>
      <p:sp>
        <p:nvSpPr>
          <p:cNvPr id="4" name="テキスト ボックス 3"/>
          <p:cNvSpPr txBox="1"/>
          <p:nvPr/>
        </p:nvSpPr>
        <p:spPr>
          <a:xfrm>
            <a:off x="1152000" y="2276053"/>
            <a:ext cx="7020450" cy="1569660"/>
          </a:xfrm>
          <a:prstGeom prst="rect">
            <a:avLst/>
          </a:prstGeom>
          <a:noFill/>
        </p:spPr>
        <p:txBody>
          <a:bodyPr wrap="square" rtlCol="0">
            <a:spAutoFit/>
          </a:bodyPr>
          <a:lstStyle/>
          <a:p>
            <a:pPr algn="r"/>
            <a:r>
              <a:rPr lang="ja-JP" altLang="en-US" sz="4800" dirty="0" smtClean="0">
                <a:solidFill>
                  <a:srgbClr val="FF6633"/>
                </a:solidFill>
              </a:rPr>
              <a:t>カンボジア</a:t>
            </a:r>
          </a:p>
          <a:p>
            <a:pPr algn="r"/>
            <a:endParaRPr lang="en-US" altLang="ja-JP" sz="4800" dirty="0" smtClean="0"/>
          </a:p>
        </p:txBody>
      </p:sp>
      <p:pic>
        <p:nvPicPr>
          <p:cNvPr id="5" name="図 4"/>
          <p:cNvPicPr>
            <a:picLocks noChangeAspect="1"/>
          </p:cNvPicPr>
          <p:nvPr/>
        </p:nvPicPr>
        <p:blipFill>
          <a:blip r:embed="rId3"/>
          <a:stretch>
            <a:fillRect/>
          </a:stretch>
        </p:blipFill>
        <p:spPr>
          <a:xfrm>
            <a:off x="891270" y="2259000"/>
            <a:ext cx="2195730" cy="1405267"/>
          </a:xfrm>
          <a:prstGeom prst="rect">
            <a:avLst/>
          </a:prstGeom>
        </p:spPr>
      </p:pic>
      <p:pic>
        <p:nvPicPr>
          <p:cNvPr id="6" name="図 5"/>
          <p:cNvPicPr>
            <a:picLocks noChangeAspect="1"/>
          </p:cNvPicPr>
          <p:nvPr/>
        </p:nvPicPr>
        <p:blipFill>
          <a:blip r:embed="rId4"/>
          <a:stretch>
            <a:fillRect/>
          </a:stretch>
        </p:blipFill>
        <p:spPr>
          <a:xfrm>
            <a:off x="891270" y="4146386"/>
            <a:ext cx="2195730" cy="1316613"/>
          </a:xfrm>
          <a:prstGeom prst="rect">
            <a:avLst/>
          </a:prstGeom>
        </p:spPr>
      </p:pic>
      <p:sp>
        <p:nvSpPr>
          <p:cNvPr id="7" name="テキスト ボックス 6"/>
          <p:cNvSpPr txBox="1"/>
          <p:nvPr/>
        </p:nvSpPr>
        <p:spPr>
          <a:xfrm>
            <a:off x="1152000" y="4019862"/>
            <a:ext cx="7020450" cy="1569660"/>
          </a:xfrm>
          <a:prstGeom prst="rect">
            <a:avLst/>
          </a:prstGeom>
          <a:noFill/>
        </p:spPr>
        <p:txBody>
          <a:bodyPr wrap="square" rtlCol="0">
            <a:spAutoFit/>
          </a:bodyPr>
          <a:lstStyle/>
          <a:p>
            <a:pPr algn="r"/>
            <a:r>
              <a:rPr lang="ja-JP" altLang="en-US" sz="4800" dirty="0" smtClean="0">
                <a:solidFill>
                  <a:srgbClr val="FF6633"/>
                </a:solidFill>
              </a:rPr>
              <a:t>バングラデシュ</a:t>
            </a:r>
          </a:p>
          <a:p>
            <a:pPr algn="r"/>
            <a:endParaRPr lang="en-US" altLang="ja-JP" sz="4800" dirty="0" smtClean="0"/>
          </a:p>
        </p:txBody>
      </p:sp>
    </p:spTree>
    <p:extLst>
      <p:ext uri="{BB962C8B-B14F-4D97-AF65-F5344CB8AC3E}">
        <p14:creationId xmlns:p14="http://schemas.microsoft.com/office/powerpoint/2010/main" val="2834576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Tree>
    <p:extLst>
      <p:ext uri="{BB962C8B-B14F-4D97-AF65-F5344CB8AC3E}">
        <p14:creationId xmlns:p14="http://schemas.microsoft.com/office/powerpoint/2010/main" val="1764497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3231654"/>
          </a:xfrm>
          <a:prstGeom prst="rect">
            <a:avLst/>
          </a:prstGeom>
          <a:noFill/>
        </p:spPr>
        <p:txBody>
          <a:bodyPr wrap="square" rtlCol="0">
            <a:spAutoFit/>
          </a:bodyPr>
          <a:lstStyle/>
          <a:p>
            <a:pPr algn="r"/>
            <a:r>
              <a:rPr lang="ja-JP" altLang="en-US" sz="4000" b="1" dirty="0" smtClean="0"/>
              <a:t>中学校でプログラミングが</a:t>
            </a:r>
            <a:r>
              <a:rPr lang="ja-JP" altLang="en-US" sz="4000" b="1" dirty="0" smtClean="0">
                <a:solidFill>
                  <a:srgbClr val="FF6633"/>
                </a:solidFill>
              </a:rPr>
              <a:t>必修化</a:t>
            </a:r>
            <a:r>
              <a:rPr lang="en-US" altLang="ja-JP" sz="4000" b="1" dirty="0" smtClean="0"/>
              <a:t> </a:t>
            </a:r>
            <a:r>
              <a:rPr lang="ja-JP" altLang="en-US" sz="4000" b="1" dirty="0"/>
              <a:t>「プログラムによる計測と制御」</a:t>
            </a:r>
            <a:r>
              <a:rPr lang="en-US" altLang="ja-JP" sz="4000" b="1" dirty="0" smtClean="0"/>
              <a:t>2012</a:t>
            </a:r>
            <a:r>
              <a:rPr lang="ja-JP" altLang="en-US" sz="4000" b="1" dirty="0" smtClean="0"/>
              <a:t>年～</a:t>
            </a:r>
            <a:endParaRPr lang="en-US" altLang="ja-JP" sz="4000" b="1" dirty="0" smtClean="0"/>
          </a:p>
          <a:p>
            <a:pPr algn="r"/>
            <a:endParaRPr lang="en-US" altLang="ja-JP" sz="2000" dirty="0" smtClean="0">
              <a:solidFill>
                <a:srgbClr val="FF6633"/>
              </a:solidFill>
            </a:endParaRPr>
          </a:p>
          <a:p>
            <a:pPr algn="r"/>
            <a:endParaRPr lang="en-US" altLang="ja-JP" sz="3200" b="1" dirty="0" smtClean="0">
              <a:solidFill>
                <a:srgbClr val="FF6432"/>
              </a:solidFill>
            </a:endParaRPr>
          </a:p>
          <a:p>
            <a:pPr algn="r"/>
            <a:r>
              <a:rPr lang="en-US" altLang="ja-JP" sz="3200" b="1" dirty="0" smtClean="0">
                <a:solidFill>
                  <a:srgbClr val="FF6432"/>
                </a:solidFill>
              </a:rPr>
              <a:t>C</a:t>
            </a:r>
            <a:r>
              <a:rPr lang="en-US" altLang="ja-JP" sz="3200" b="1" dirty="0" smtClean="0">
                <a:solidFill>
                  <a:schemeClr val="tx1">
                    <a:lumMod val="50000"/>
                    <a:lumOff val="50000"/>
                  </a:schemeClr>
                </a:solidFill>
              </a:rPr>
              <a:t>ompulsory education</a:t>
            </a:r>
            <a:endParaRPr lang="en-US" altLang="ja-JP" sz="3200" b="1" dirty="0">
              <a:solidFill>
                <a:schemeClr val="tx1">
                  <a:lumMod val="50000"/>
                  <a:lumOff val="50000"/>
                </a:schemeClr>
              </a:solidFill>
            </a:endParaRPr>
          </a:p>
        </p:txBody>
      </p:sp>
      <p:sp>
        <p:nvSpPr>
          <p:cNvPr id="4" name="テキスト ボックス 3"/>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92000" y="1134000"/>
            <a:ext cx="7604288" cy="3108543"/>
          </a:xfrm>
          <a:prstGeom prst="rect">
            <a:avLst/>
          </a:prstGeom>
          <a:noFill/>
          <a:ln w="57150">
            <a:solidFill>
              <a:schemeClr val="tx1"/>
            </a:solidFill>
          </a:ln>
        </p:spPr>
        <p:txBody>
          <a:bodyPr wrap="square" rtlCol="0">
            <a:spAutoFit/>
          </a:bodyPr>
          <a:lstStyle/>
          <a:p>
            <a:r>
              <a:rPr kumimoji="1" lang="ja-JP" altLang="en-U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松江市</a:t>
            </a:r>
            <a:endParaRPr kumimoji="1" lang="en-US" altLang="ja-JP"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全市立中で</a:t>
            </a:r>
            <a:r>
              <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Ruby</a:t>
            </a:r>
            <a:r>
              <a:rPr lang="ja-JP" altLang="en-US"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授業</a:t>
            </a:r>
            <a:endParaRPr lang="en-US" altLang="ja-JP" sz="6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16</a:t>
            </a:r>
            <a:r>
              <a:rPr kumimoji="1"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年度から人材育成と</a:t>
            </a:r>
            <a:r>
              <a:rPr kumimoji="1"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IT</a:t>
            </a:r>
            <a:r>
              <a:rPr lang="ja-JP" altLang="en-US"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振興へ</a:t>
            </a:r>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tLang="ja-JP"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2014</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年</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9</a:t>
            </a:r>
            <a:r>
              <a:rPr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月</a:t>
            </a:r>
            <a:r>
              <a:rPr lang="en-US" altLang="ja-JP"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日付の</a:t>
            </a:r>
            <a:r>
              <a:rPr kumimoji="1" lang="ja-JP" altLang="en-US"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山陰中央新報より</a:t>
            </a:r>
            <a:endParaRPr kumimoji="1" lang="ja-JP"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619000"/>
            <a:ext cx="7424738" cy="2246769"/>
          </a:xfrm>
          <a:prstGeom prst="rect">
            <a:avLst/>
          </a:prstGeom>
          <a:noFill/>
        </p:spPr>
        <p:txBody>
          <a:bodyPr wrap="square" rtlCol="0">
            <a:spAutoFit/>
          </a:bodyPr>
          <a:lstStyle/>
          <a:p>
            <a:pPr algn="r"/>
            <a:r>
              <a:rPr lang="ja-JP" altLang="en-US" sz="4000" b="1" dirty="0" smtClean="0"/>
              <a:t>生徒</a:t>
            </a:r>
            <a:r>
              <a:rPr lang="en-US" altLang="ja-JP" sz="4000" b="1" dirty="0" smtClean="0">
                <a:solidFill>
                  <a:srgbClr val="FF6633"/>
                </a:solidFill>
              </a:rPr>
              <a:t>1</a:t>
            </a:r>
            <a:r>
              <a:rPr lang="ja-JP" altLang="en-US" sz="4000" b="1" dirty="0" smtClean="0"/>
              <a:t>人に</a:t>
            </a:r>
            <a:r>
              <a:rPr lang="en-US" altLang="ja-JP" sz="4000" b="1" dirty="0" smtClean="0">
                <a:solidFill>
                  <a:srgbClr val="FF6633"/>
                </a:solidFill>
              </a:rPr>
              <a:t>1</a:t>
            </a:r>
            <a:r>
              <a:rPr lang="ja-JP" altLang="en-US" sz="4000" b="1" dirty="0" smtClean="0"/>
              <a:t>台のコンピュータ</a:t>
            </a:r>
            <a:endParaRPr lang="en-US" altLang="ja-JP" sz="4000" b="1" dirty="0" smtClean="0"/>
          </a:p>
          <a:p>
            <a:pPr algn="r"/>
            <a:r>
              <a:rPr lang="ja-JP" altLang="en-US" sz="4000" b="1" dirty="0" smtClean="0"/>
              <a:t>～</a:t>
            </a:r>
            <a:r>
              <a:rPr lang="en-US" altLang="ja-JP" sz="4000" b="1" dirty="0" smtClean="0"/>
              <a:t>2020</a:t>
            </a:r>
            <a:r>
              <a:rPr lang="ja-JP" altLang="en-US" sz="4000" b="1" dirty="0" smtClean="0"/>
              <a:t>年</a:t>
            </a:r>
            <a:endParaRPr lang="en-US" altLang="ja-JP" sz="4000" b="1" dirty="0" smtClean="0"/>
          </a:p>
          <a:p>
            <a:pPr algn="r"/>
            <a:endParaRPr lang="en-US" altLang="ja-JP" sz="2800" dirty="0" smtClean="0">
              <a:solidFill>
                <a:srgbClr val="FF6633"/>
              </a:solidFill>
            </a:endParaRPr>
          </a:p>
          <a:p>
            <a:pPr algn="r"/>
            <a:r>
              <a:rPr lang="en-US" altLang="ja-JP" sz="3200" b="1" dirty="0" smtClean="0">
                <a:solidFill>
                  <a:srgbClr val="FF6633"/>
                </a:solidFill>
              </a:rPr>
              <a:t>1</a:t>
            </a:r>
            <a:r>
              <a:rPr lang="en-US" altLang="ja-JP" sz="3200" b="1" dirty="0" smtClean="0"/>
              <a:t> </a:t>
            </a:r>
            <a:r>
              <a:rPr lang="en-US" altLang="ja-JP" sz="3200" b="1" dirty="0">
                <a:solidFill>
                  <a:schemeClr val="tx1">
                    <a:lumMod val="50000"/>
                    <a:lumOff val="50000"/>
                  </a:schemeClr>
                </a:solidFill>
              </a:rPr>
              <a:t>Computer /</a:t>
            </a:r>
            <a:r>
              <a:rPr lang="en-US" altLang="ja-JP" sz="3200" b="1" dirty="0"/>
              <a:t> </a:t>
            </a:r>
            <a:r>
              <a:rPr lang="en-US" altLang="ja-JP" sz="3200" b="1" dirty="0">
                <a:solidFill>
                  <a:srgbClr val="FF6633"/>
                </a:solidFill>
              </a:rPr>
              <a:t>1</a:t>
            </a:r>
            <a:r>
              <a:rPr lang="en-US" altLang="ja-JP" sz="3200" b="1" dirty="0"/>
              <a:t> </a:t>
            </a:r>
            <a:r>
              <a:rPr lang="en-US" altLang="ja-JP" sz="3200" b="1" dirty="0" smtClean="0">
                <a:solidFill>
                  <a:schemeClr val="tx1">
                    <a:lumMod val="50000"/>
                    <a:lumOff val="50000"/>
                  </a:schemeClr>
                </a:solidFill>
              </a:rPr>
              <a:t>Person</a:t>
            </a:r>
            <a:endParaRPr lang="en-US" altLang="ja-JP" sz="3200" b="1" dirty="0">
              <a:solidFill>
                <a:schemeClr val="tx1">
                  <a:lumMod val="50000"/>
                  <a:lumOff val="50000"/>
                </a:schemeClr>
              </a:solidFill>
            </a:endParaRPr>
          </a:p>
        </p:txBody>
      </p:sp>
      <p:sp>
        <p:nvSpPr>
          <p:cNvPr id="5" name="テキスト ボックス 4"/>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
        <p:nvSpPr>
          <p:cNvPr id="12" name="テキスト ボックス 11"/>
          <p:cNvSpPr txBox="1"/>
          <p:nvPr/>
        </p:nvSpPr>
        <p:spPr>
          <a:xfrm>
            <a:off x="296511" y="505262"/>
            <a:ext cx="7424738" cy="1107996"/>
          </a:xfrm>
          <a:prstGeom prst="rect">
            <a:avLst/>
          </a:prstGeom>
          <a:noFill/>
        </p:spPr>
        <p:txBody>
          <a:bodyPr wrap="square" rtlCol="0">
            <a:spAutoFit/>
          </a:bodyPr>
          <a:lstStyle/>
          <a:p>
            <a:r>
              <a:rPr lang="ja-JP" altLang="en-US" sz="6600" b="1" dirty="0" smtClean="0">
                <a:solidFill>
                  <a:srgbClr val="FF6432"/>
                </a:solidFill>
              </a:rPr>
              <a:t>日</a:t>
            </a:r>
            <a:r>
              <a:rPr lang="ja-JP" altLang="en-US" sz="5400" b="1" dirty="0" smtClean="0"/>
              <a:t>本の状況</a:t>
            </a:r>
            <a:endParaRPr lang="en-US" altLang="ja-JP" sz="5400" b="1" dirty="0" smtClean="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sp>
        <p:nvSpPr>
          <p:cNvPr id="7" name="テキスト ボックス 6"/>
          <p:cNvSpPr txBox="1"/>
          <p:nvPr/>
        </p:nvSpPr>
        <p:spPr>
          <a:xfrm rot="10800000" flipH="1">
            <a:off x="896990" y="3840684"/>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smtClean="0"/>
              <a:t>nobyuki@smalruby.jp</a:t>
            </a:r>
          </a:p>
          <a:p>
            <a:r>
              <a:rPr lang="en-US" altLang="ja-JP" sz="2400" b="1" dirty="0" smtClean="0"/>
              <a:t>@nobyuki</a:t>
            </a:r>
          </a:p>
          <a:p>
            <a:r>
              <a:rPr lang="en-US" altLang="ja-JP" sz="2400" b="1" dirty="0"/>
              <a:t>Nobuyuki </a:t>
            </a:r>
            <a:r>
              <a:rPr lang="en-US" altLang="ja-JP" sz="2400" b="1" dirty="0" smtClean="0"/>
              <a:t>Honda</a:t>
            </a:r>
            <a:endParaRPr lang="en-US" altLang="ja-JP" sz="24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000" y="2889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1938992"/>
          </a:xfrm>
          <a:prstGeom prst="rect">
            <a:avLst/>
          </a:prstGeom>
          <a:noFill/>
        </p:spPr>
        <p:txBody>
          <a:bodyPr wrap="square" rtlCol="0">
            <a:spAutoFit/>
          </a:bodyPr>
          <a:lstStyle/>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a:t>
            </a:r>
            <a:r>
              <a:rPr lang="en-US" altLang="ja-JP" sz="5400" dirty="0" smtClean="0"/>
              <a:t>ut Japanese kids…</a:t>
            </a:r>
            <a:endParaRPr lang="en-US" altLang="ja-JP" sz="6000" dirty="0"/>
          </a:p>
        </p:txBody>
      </p:sp>
      <p:sp>
        <p:nvSpPr>
          <p:cNvPr id="3" name="乗算記号 2"/>
          <p:cNvSpPr/>
          <p:nvPr/>
        </p:nvSpPr>
        <p:spPr>
          <a:xfrm>
            <a:off x="1107000" y="685914"/>
            <a:ext cx="5808826" cy="4995163"/>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00" y="-305787"/>
            <a:ext cx="6705000" cy="6705000"/>
          </a:xfrm>
          <a:prstGeom prst="rect">
            <a:avLst/>
          </a:prstGeom>
        </p:spPr>
      </p:pic>
      <p:sp>
        <p:nvSpPr>
          <p:cNvPr id="2" name="テキスト ボックス 1"/>
          <p:cNvSpPr txBox="1"/>
          <p:nvPr/>
        </p:nvSpPr>
        <p:spPr>
          <a:xfrm>
            <a:off x="3852712" y="4059000"/>
            <a:ext cx="4769288" cy="2123658"/>
          </a:xfrm>
          <a:prstGeom prst="rect">
            <a:avLst/>
          </a:prstGeom>
          <a:noFill/>
        </p:spPr>
        <p:txBody>
          <a:bodyPr wrap="square" rtlCol="0">
            <a:spAutoFit/>
          </a:bodyPr>
          <a:lstStyle/>
          <a:p>
            <a:pPr algn="r"/>
            <a:r>
              <a:rPr lang="ja-JP" altLang="en-US" sz="6600" b="1" dirty="0" smtClean="0">
                <a:solidFill>
                  <a:srgbClr val="FF6432"/>
                </a:solidFill>
              </a:rPr>
              <a:t>ス</a:t>
            </a:r>
            <a:r>
              <a:rPr lang="ja-JP" altLang="en-US" sz="6600" b="1" dirty="0" smtClean="0"/>
              <a:t>モウルビー</a:t>
            </a:r>
            <a:endParaRPr lang="en-US" altLang="ja-JP" sz="6600" dirty="0" smtClean="0"/>
          </a:p>
          <a:p>
            <a:pPr algn="r"/>
            <a:r>
              <a:rPr lang="en-US" altLang="ja-JP" sz="6600" dirty="0" err="1" smtClean="0">
                <a:solidFill>
                  <a:schemeClr val="tx1">
                    <a:lumMod val="50000"/>
                    <a:lumOff val="50000"/>
                  </a:schemeClr>
                </a:solidFill>
              </a:rPr>
              <a:t>S</a:t>
            </a:r>
            <a:r>
              <a:rPr lang="en-US" altLang="ja-JP" sz="5400" dirty="0" err="1" smtClean="0">
                <a:solidFill>
                  <a:schemeClr val="tx1">
                    <a:lumMod val="50000"/>
                    <a:lumOff val="50000"/>
                  </a:schemeClr>
                </a:solidFill>
              </a:rPr>
              <a:t>malrub</a:t>
            </a:r>
            <a:r>
              <a:rPr lang="en-US" altLang="ja-JP" sz="5400" dirty="0" err="1" smtClean="0">
                <a:solidFill>
                  <a:srgbClr val="FF6633"/>
                </a:solidFill>
              </a:rPr>
              <a:t>y</a:t>
            </a:r>
            <a:endParaRPr lang="en-US" altLang="ja-JP" sz="5400" dirty="0" smtClean="0">
              <a:solidFill>
                <a:srgbClr val="FF6633"/>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107996"/>
          </a:xfrm>
          <a:prstGeom prst="rect">
            <a:avLst/>
          </a:prstGeom>
          <a:noFill/>
        </p:spPr>
        <p:txBody>
          <a:bodyPr wrap="square" rtlCol="0">
            <a:spAutoFit/>
          </a:bodyPr>
          <a:lstStyle/>
          <a:p>
            <a:r>
              <a:rPr lang="ja-JP" altLang="en-US" sz="6600" b="1" dirty="0" smtClean="0">
                <a:solidFill>
                  <a:srgbClr val="FF6432"/>
                </a:solidFill>
              </a:rPr>
              <a:t>デ</a:t>
            </a:r>
            <a:r>
              <a:rPr lang="ja-JP" altLang="en-US" sz="6600" b="1" dirty="0" smtClean="0"/>
              <a:t>モ</a:t>
            </a:r>
            <a:endParaRPr lang="en-US" altLang="ja-JP" sz="6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336" y="1089000"/>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39" y="3125514"/>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7000" y="2720514"/>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657897" y="480328"/>
            <a:ext cx="7739103" cy="2285340"/>
            <a:chOff x="657897" y="480328"/>
            <a:chExt cx="7739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97"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897" y="492440"/>
              <a:ext cx="5390220" cy="2000548"/>
            </a:xfrm>
            <a:prstGeom prst="rect">
              <a:avLst/>
            </a:prstGeom>
            <a:noFill/>
          </p:spPr>
          <p:txBody>
            <a:bodyPr wrap="square" rtlCol="0">
              <a:spAutoFit/>
            </a:bodyPr>
            <a:lstStyle/>
            <a:p>
              <a:r>
                <a:rPr lang="en-US" altLang="ja-JP" sz="6000" b="1" dirty="0" smtClean="0">
                  <a:solidFill>
                    <a:srgbClr val="FF6633"/>
                  </a:solidFill>
                </a:rPr>
                <a:t>V</a:t>
              </a:r>
              <a:r>
                <a:rPr lang="en-US" altLang="ja-JP" sz="4800" b="1"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b="1" dirty="0" smtClean="0">
                  <a:solidFill>
                    <a:srgbClr val="FF6633"/>
                  </a:solidFill>
                </a:rPr>
                <a:t>R</a:t>
              </a:r>
              <a:r>
                <a:rPr lang="en-US" altLang="ja-JP" sz="4800" b="1"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015663"/>
          </a:xfrm>
          <a:prstGeom prst="rect">
            <a:avLst/>
          </a:prstGeom>
          <a:noFill/>
        </p:spPr>
        <p:txBody>
          <a:bodyPr wrap="square" rtlCol="0">
            <a:spAutoFit/>
          </a:bodyPr>
          <a:lstStyle/>
          <a:p>
            <a:r>
              <a:rPr lang="ja-JP" altLang="en-US" sz="6000" b="1" dirty="0" smtClean="0">
                <a:solidFill>
                  <a:srgbClr val="FF6432"/>
                </a:solidFill>
              </a:rPr>
              <a:t>ブ</a:t>
            </a:r>
            <a:r>
              <a:rPr lang="ja-JP" altLang="en-US" sz="6000" b="1" dirty="0"/>
              <a:t>ロック</a:t>
            </a:r>
            <a:endParaRPr lang="en-US" altLang="ja-JP" sz="6000" dirty="0"/>
          </a:p>
        </p:txBody>
      </p:sp>
      <p:sp>
        <p:nvSpPr>
          <p:cNvPr id="8" name="テキスト ボックス 7"/>
          <p:cNvSpPr txBox="1"/>
          <p:nvPr/>
        </p:nvSpPr>
        <p:spPr>
          <a:xfrm>
            <a:off x="567450" y="4670561"/>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411" y="2079000"/>
            <a:ext cx="8415000" cy="830997"/>
          </a:xfrm>
          <a:prstGeom prst="rect">
            <a:avLst/>
          </a:prstGeom>
          <a:noFill/>
        </p:spPr>
        <p:txBody>
          <a:bodyPr wrap="square" rtlCol="0">
            <a:spAutoFit/>
          </a:bodyPr>
          <a:lstStyle/>
          <a:p>
            <a:r>
              <a:rPr lang="en-US" altLang="ja-JP" sz="4800" b="1" dirty="0" smtClean="0">
                <a:solidFill>
                  <a:srgbClr val="FF6633"/>
                </a:solidFill>
                <a:effectLst>
                  <a:outerShdw blurRad="50800" dist="101600" dir="5400000" algn="t" rotWithShape="0">
                    <a:prstClr val="black">
                      <a:alpha val="40000"/>
                    </a:prstClr>
                  </a:outerShdw>
                </a:effectLst>
              </a:rPr>
              <a:t>K</a:t>
            </a:r>
            <a:r>
              <a:rPr lang="en-US" altLang="ja-JP" sz="4800" b="1" dirty="0" smtClean="0">
                <a:effectLst>
                  <a:outerShdw blurRad="50800" dist="101600" dir="5400000" algn="t" rotWithShape="0">
                    <a:prstClr val="black">
                      <a:alpha val="40000"/>
                    </a:prstClr>
                  </a:outerShdw>
                </a:effectLst>
              </a:rPr>
              <a:t>ids want to </a:t>
            </a:r>
            <a:r>
              <a:rPr lang="en-US" altLang="ja-JP" sz="4800" b="1" dirty="0">
                <a:solidFill>
                  <a:srgbClr val="FF6633"/>
                </a:solidFill>
                <a:effectLst>
                  <a:outerShdw blurRad="50800" dist="101600" dir="5400000" algn="t" rotWithShape="0">
                    <a:prstClr val="black">
                      <a:alpha val="40000"/>
                    </a:prstClr>
                  </a:outerShdw>
                </a:effectLst>
              </a:rPr>
              <a:t>c</a:t>
            </a:r>
            <a:r>
              <a:rPr lang="en-US" altLang="ja-JP" sz="4800" b="1" dirty="0" smtClean="0">
                <a:solidFill>
                  <a:srgbClr val="FF6633"/>
                </a:solidFill>
                <a:effectLst>
                  <a:outerShdw blurRad="50800" dist="101600" dir="5400000" algn="t" rotWithShape="0">
                    <a:prstClr val="black">
                      <a:alpha val="40000"/>
                    </a:prstClr>
                  </a:outerShdw>
                </a:effectLst>
              </a:rPr>
              <a:t>hallenge!</a:t>
            </a:r>
            <a:endParaRPr lang="en-US" altLang="ja-JP" sz="4800" b="1"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2383568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矢印 4"/>
          <p:cNvSpPr/>
          <p:nvPr/>
        </p:nvSpPr>
        <p:spPr>
          <a:xfrm rot="5400000">
            <a:off x="3646748" y="2289994"/>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3532126" y="109804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グループ化 3"/>
          <p:cNvGrpSpPr/>
          <p:nvPr/>
        </p:nvGrpSpPr>
        <p:grpSpPr>
          <a:xfrm>
            <a:off x="3276956" y="4757346"/>
            <a:ext cx="2732043" cy="1203384"/>
            <a:chOff x="3082642" y="5200653"/>
            <a:chExt cx="2732043" cy="1203384"/>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grpSp>
      <p:sp>
        <p:nvSpPr>
          <p:cNvPr id="8" name="テキスト ボックス 7"/>
          <p:cNvSpPr txBox="1"/>
          <p:nvPr/>
        </p:nvSpPr>
        <p:spPr>
          <a:xfrm>
            <a:off x="657000" y="495117"/>
            <a:ext cx="4230000" cy="1323439"/>
          </a:xfrm>
          <a:prstGeom prst="rect">
            <a:avLst/>
          </a:prstGeom>
          <a:noFill/>
        </p:spPr>
        <p:txBody>
          <a:bodyPr wrap="square" rtlCol="0">
            <a:spAutoFit/>
          </a:bodyPr>
          <a:lstStyle/>
          <a:p>
            <a:r>
              <a:rPr lang="en-US" altLang="ja-JP" sz="8000" dirty="0" smtClean="0">
                <a:solidFill>
                  <a:srgbClr val="FF6633"/>
                </a:solidFill>
              </a:rPr>
              <a:t>R</a:t>
            </a:r>
            <a:r>
              <a:rPr lang="en-US" altLang="ja-JP" sz="8000" dirty="0" smtClean="0"/>
              <a:t>uby</a:t>
            </a:r>
            <a:endParaRPr lang="en-US" altLang="ja-JP" sz="8000" dirty="0" smtClean="0">
              <a:solidFill>
                <a:srgbClr val="FF6633"/>
              </a:solidFill>
            </a:endParaRPr>
          </a:p>
        </p:txBody>
      </p:sp>
      <p:sp>
        <p:nvSpPr>
          <p:cNvPr id="9" name="テキスト ボックス 8"/>
          <p:cNvSpPr txBox="1"/>
          <p:nvPr/>
        </p:nvSpPr>
        <p:spPr>
          <a:xfrm>
            <a:off x="6057000" y="4778472"/>
            <a:ext cx="3060000" cy="1015663"/>
          </a:xfrm>
          <a:prstGeom prst="rect">
            <a:avLst/>
          </a:prstGeom>
          <a:noFill/>
        </p:spPr>
        <p:txBody>
          <a:bodyPr wrap="square" rtlCol="0">
            <a:spAutoFit/>
          </a:bodyPr>
          <a:lstStyle/>
          <a:p>
            <a:r>
              <a:rPr lang="ja-JP" altLang="en-US" sz="6000" b="1" dirty="0" smtClean="0"/>
              <a:t>ブ</a:t>
            </a:r>
            <a:r>
              <a:rPr lang="ja-JP" altLang="en-US" sz="6000" b="1" dirty="0"/>
              <a:t>ロッ</a:t>
            </a:r>
            <a:r>
              <a:rPr lang="ja-JP" altLang="en-US" sz="6000" b="1" dirty="0">
                <a:solidFill>
                  <a:srgbClr val="FF6633"/>
                </a:solidFill>
              </a:rPr>
              <a:t>ク</a:t>
            </a:r>
            <a:endParaRPr lang="en-US" altLang="ja-JP" sz="6000" dirty="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688193"/>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681070" y="1637993"/>
            <a:ext cx="3962065" cy="830997"/>
          </a:xfrm>
          <a:prstGeom prst="rect">
            <a:avLst/>
          </a:prstGeom>
          <a:noFill/>
        </p:spPr>
        <p:txBody>
          <a:bodyPr wrap="square" rtlCol="0">
            <a:spAutoFit/>
          </a:bodyPr>
          <a:lstStyle/>
          <a:p>
            <a:r>
              <a:rPr lang="en-US" altLang="ja-JP" sz="4800" dirty="0" smtClean="0"/>
              <a:t>P</a:t>
            </a:r>
            <a:r>
              <a:rPr lang="en-US" altLang="ja-JP" sz="4000" dirty="0" smtClean="0"/>
              <a:t>rogramming</a:t>
            </a:r>
            <a:endParaRPr lang="en-US" altLang="ja-JP" sz="4800" dirty="0" smtClean="0"/>
          </a:p>
        </p:txBody>
      </p:sp>
      <p:sp>
        <p:nvSpPr>
          <p:cNvPr id="6" name="テキスト ボックス 5"/>
          <p:cNvSpPr txBox="1"/>
          <p:nvPr/>
        </p:nvSpPr>
        <p:spPr>
          <a:xfrm>
            <a:off x="5473990" y="1610974"/>
            <a:ext cx="2759460" cy="1077218"/>
          </a:xfrm>
          <a:prstGeom prst="rect">
            <a:avLst/>
          </a:prstGeom>
          <a:noFill/>
        </p:spPr>
        <p:txBody>
          <a:bodyPr wrap="square" rtlCol="0">
            <a:spAutoFit/>
          </a:bodyPr>
          <a:lstStyle/>
          <a:p>
            <a:r>
              <a:rPr lang="en-US" altLang="ja-JP" sz="3200" dirty="0" smtClean="0"/>
              <a:t>C</a:t>
            </a:r>
            <a:r>
              <a:rPr lang="en-US" altLang="ja-JP" sz="2400" dirty="0" smtClean="0"/>
              <a:t>reativity and</a:t>
            </a:r>
          </a:p>
          <a:p>
            <a:r>
              <a:rPr lang="en-US" altLang="ja-JP" sz="3200" dirty="0" smtClean="0"/>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02440" y="1549418"/>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2554545"/>
          </a:xfrm>
          <a:prstGeom prst="rect">
            <a:avLst/>
          </a:prstGeom>
          <a:noFill/>
        </p:spPr>
        <p:txBody>
          <a:bodyPr wrap="square" rtlCol="0">
            <a:spAutoFit/>
          </a:bodyPr>
          <a:lstStyle/>
          <a:p>
            <a:r>
              <a:rPr lang="ja-JP" altLang="en-US" sz="4800" b="1" dirty="0" smtClean="0">
                <a:solidFill>
                  <a:srgbClr val="FF6633"/>
                </a:solidFill>
              </a:rPr>
              <a:t>本</a:t>
            </a:r>
            <a:r>
              <a:rPr lang="ja-JP" altLang="en-US" sz="4800" b="1" dirty="0" smtClean="0"/>
              <a:t>多 </a:t>
            </a:r>
            <a:r>
              <a:rPr lang="ja-JP" altLang="en-US" sz="4800" b="1" dirty="0"/>
              <a:t>展幸</a:t>
            </a:r>
            <a:endParaRPr lang="en-US" altLang="ja-JP" sz="4800" b="1" dirty="0"/>
          </a:p>
          <a:p>
            <a:r>
              <a:rPr lang="en-US" altLang="ja-JP" sz="2400" b="1" dirty="0" smtClean="0"/>
              <a:t>Ruby</a:t>
            </a:r>
            <a:r>
              <a:rPr lang="ja-JP" altLang="en-US" sz="2400" b="1" dirty="0" smtClean="0"/>
              <a:t>プログラミング少年団理事</a:t>
            </a:r>
            <a:endParaRPr lang="ja-JP" altLang="en-US" sz="7200" b="1" dirty="0" smtClean="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en-US" altLang="ja-JP" sz="2400" b="1" dirty="0"/>
              <a:t>Nobuyuki </a:t>
            </a:r>
            <a:r>
              <a:rPr lang="en-US" altLang="ja-JP" sz="2400" b="1" dirty="0" smtClean="0"/>
              <a:t>Honda</a:t>
            </a:r>
            <a:endParaRPr lang="en-US" altLang="ja-JP" sz="2400" b="1" dirty="0"/>
          </a:p>
        </p:txBody>
      </p:sp>
      <p:sp>
        <p:nvSpPr>
          <p:cNvPr id="6" name="テキスト ボックス 5"/>
          <p:cNvSpPr txBox="1"/>
          <p:nvPr/>
        </p:nvSpPr>
        <p:spPr>
          <a:xfrm rot="10800000">
            <a:off x="882000" y="3278566"/>
            <a:ext cx="7515450" cy="2985433"/>
          </a:xfrm>
          <a:prstGeom prst="rect">
            <a:avLst/>
          </a:prstGeom>
          <a:noFill/>
        </p:spPr>
        <p:txBody>
          <a:bodyPr wrap="square" rtlCol="0">
            <a:spAutoFit/>
          </a:bodyPr>
          <a:lstStyle/>
          <a:p>
            <a:r>
              <a:rPr lang="ja-JP" altLang="en-US" sz="4800" b="1" dirty="0" smtClean="0">
                <a:solidFill>
                  <a:srgbClr val="FF6432"/>
                </a:solidFill>
              </a:rPr>
              <a:t>高</a:t>
            </a:r>
            <a:r>
              <a:rPr lang="ja-JP" altLang="en-US" sz="4800" b="1" dirty="0" smtClean="0"/>
              <a:t>尾 </a:t>
            </a:r>
            <a:r>
              <a:rPr lang="ja-JP" altLang="en-US" sz="4800" b="1" dirty="0"/>
              <a:t>宏治</a:t>
            </a:r>
            <a:endParaRPr lang="en-US" altLang="ja-JP" sz="4800" b="1" dirty="0"/>
          </a:p>
          <a:p>
            <a:r>
              <a:rPr lang="en-US" altLang="ja-JP" sz="2400" b="1" dirty="0" smtClean="0"/>
              <a:t>Ruby</a:t>
            </a:r>
            <a:r>
              <a:rPr lang="ja-JP" altLang="en-US" sz="2400" b="1" dirty="0" smtClean="0"/>
              <a:t>プログラミング少年団団長</a:t>
            </a:r>
            <a:endParaRPr lang="en-US" altLang="ja-JP" sz="2400" b="1" dirty="0"/>
          </a:p>
          <a:p>
            <a:r>
              <a:rPr lang="en-US" altLang="ja-JP" sz="2400" b="1" dirty="0" err="1" smtClean="0"/>
              <a:t>CRuby</a:t>
            </a:r>
            <a:r>
              <a:rPr lang="ja-JP" altLang="en-US" sz="2400" b="1" dirty="0" smtClean="0"/>
              <a:t>コミッター</a:t>
            </a:r>
            <a:endParaRPr lang="en-US" altLang="ja-JP" sz="2400" b="1" dirty="0" smtClean="0"/>
          </a:p>
          <a:p>
            <a:endParaRPr lang="ja-JP" altLang="en-US" sz="2000" b="1" dirty="0" smtClean="0"/>
          </a:p>
          <a:p>
            <a:r>
              <a:rPr lang="en-US" altLang="ja-JP" sz="2400" b="1" dirty="0" smtClean="0"/>
              <a:t>kouji@smalruby.jp</a:t>
            </a:r>
          </a:p>
          <a:p>
            <a:r>
              <a:rPr lang="en-US" altLang="ja-JP" sz="2400" b="1" dirty="0" smtClean="0"/>
              <a:t>@</a:t>
            </a:r>
            <a:r>
              <a:rPr lang="en-US" altLang="ja-JP" sz="2400" b="1" dirty="0" err="1" smtClean="0"/>
              <a:t>takaokouji</a:t>
            </a:r>
            <a:endParaRPr lang="en-US" altLang="ja-JP" sz="2400" b="1" dirty="0" smtClean="0"/>
          </a:p>
          <a:p>
            <a:r>
              <a:rPr lang="en-US" altLang="ja-JP" sz="2400" b="1" dirty="0" err="1"/>
              <a:t>Kouji</a:t>
            </a:r>
            <a:r>
              <a:rPr lang="en-US" altLang="ja-JP" sz="2400" b="1" dirty="0"/>
              <a:t> </a:t>
            </a:r>
            <a:r>
              <a:rPr lang="en-US" altLang="ja-JP" sz="2400" b="1" dirty="0" smtClean="0"/>
              <a:t>Takao</a:t>
            </a:r>
            <a:endParaRPr lang="en-US" altLang="ja-JP" sz="2400" b="1"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256862" y="2121681"/>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522000" y="549000"/>
            <a:ext cx="7784287" cy="5786199"/>
          </a:xfrm>
          <a:prstGeom prst="rect">
            <a:avLst/>
          </a:prstGeom>
          <a:noFill/>
        </p:spPr>
        <p:txBody>
          <a:bodyPr wrap="square" rtlCol="0">
            <a:spAutoFit/>
          </a:bodyPr>
          <a:lstStyle/>
          <a:p>
            <a:pPr algn="r"/>
            <a:r>
              <a:rPr lang="ja-JP" altLang="en-US" sz="4800" b="1" dirty="0" smtClean="0">
                <a:solidFill>
                  <a:srgbClr val="FF6432"/>
                </a:solidFill>
              </a:rPr>
              <a:t>１</a:t>
            </a:r>
            <a:r>
              <a:rPr lang="ja-JP" altLang="en-US" sz="4800" b="1" dirty="0" smtClean="0"/>
              <a:t>日</a:t>
            </a:r>
            <a:r>
              <a:rPr lang="en-US" altLang="ja-JP" sz="4800" b="1" dirty="0">
                <a:solidFill>
                  <a:srgbClr val="FF6432"/>
                </a:solidFill>
              </a:rPr>
              <a:t>Ruby</a:t>
            </a:r>
            <a:r>
              <a:rPr lang="ja-JP" altLang="en-US" sz="4800" b="1" dirty="0"/>
              <a:t>プログラミング体験 </a:t>
            </a:r>
            <a:r>
              <a:rPr lang="en-US" altLang="ja-JP" sz="4800" b="1" dirty="0"/>
              <a:t>in </a:t>
            </a:r>
            <a:r>
              <a:rPr lang="ja-JP" altLang="en-US" sz="4800" b="1" dirty="0" smtClean="0">
                <a:solidFill>
                  <a:srgbClr val="FF6432"/>
                </a:solidFill>
              </a:rPr>
              <a:t>松江</a:t>
            </a:r>
            <a:endParaRPr lang="en-US" altLang="ja-JP" sz="4800" b="1" dirty="0" smtClean="0">
              <a:solidFill>
                <a:srgbClr val="FF6432"/>
              </a:solidFill>
            </a:endParaRPr>
          </a:p>
          <a:p>
            <a:pPr algn="r"/>
            <a:r>
              <a:rPr lang="ja-JP" altLang="en-US" sz="4000" b="1" dirty="0"/>
              <a:t>毎月第３日曜日</a:t>
            </a:r>
            <a:endParaRPr lang="en-US" altLang="ja-JP" sz="4000" b="1" dirty="0"/>
          </a:p>
          <a:p>
            <a:endParaRPr lang="en-US" altLang="ja-JP" sz="5400" dirty="0"/>
          </a:p>
          <a:p>
            <a:pPr algn="r"/>
            <a:r>
              <a:rPr lang="en-US" altLang="ja-JP" sz="3600" dirty="0" smtClean="0">
                <a:solidFill>
                  <a:srgbClr val="FF6633"/>
                </a:solidFill>
              </a:rPr>
              <a:t>Ruby</a:t>
            </a:r>
            <a:r>
              <a:rPr lang="en-US" altLang="ja-JP" sz="3600" dirty="0" smtClean="0"/>
              <a:t> programming event </a:t>
            </a:r>
          </a:p>
          <a:p>
            <a:pPr algn="r"/>
            <a:r>
              <a:rPr lang="en-US" altLang="ja-JP" sz="3600" dirty="0" smtClean="0"/>
              <a:t>for </a:t>
            </a:r>
            <a:r>
              <a:rPr lang="en-US" altLang="ja-JP" sz="3600" dirty="0" smtClean="0">
                <a:solidFill>
                  <a:srgbClr val="FF6432"/>
                </a:solidFill>
              </a:rPr>
              <a:t>kids</a:t>
            </a:r>
            <a:r>
              <a:rPr lang="en-US" altLang="ja-JP" sz="3600" dirty="0" smtClean="0"/>
              <a:t> and </a:t>
            </a:r>
            <a:r>
              <a:rPr lang="en-US" altLang="ja-JP" sz="3600" dirty="0" smtClean="0">
                <a:solidFill>
                  <a:srgbClr val="FF6432"/>
                </a:solidFill>
              </a:rPr>
              <a:t>parents</a:t>
            </a:r>
          </a:p>
          <a:p>
            <a:endParaRPr lang="en-US" altLang="ja-JP" sz="3600" dirty="0" smtClean="0"/>
          </a:p>
          <a:p>
            <a:pPr algn="r"/>
            <a:r>
              <a:rPr lang="en-US" altLang="ja-JP" sz="3600" dirty="0" smtClean="0"/>
              <a:t>Introduce Ruby,</a:t>
            </a:r>
          </a:p>
          <a:p>
            <a:pPr algn="r"/>
            <a:r>
              <a:rPr lang="en-US" altLang="ja-JP" sz="3600" dirty="0" smtClean="0"/>
              <a:t>Once a month</a:t>
            </a:r>
            <a:endParaRPr lang="en-US" altLang="ja-JP" sz="3600" b="1" dirty="0" smtClean="0"/>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3" y="549000"/>
            <a:ext cx="7964287" cy="5262979"/>
          </a:xfrm>
          <a:prstGeom prst="rect">
            <a:avLst/>
          </a:prstGeom>
          <a:noFill/>
        </p:spPr>
        <p:txBody>
          <a:bodyPr wrap="square" rtlCol="0">
            <a:spAutoFit/>
          </a:bodyPr>
          <a:lstStyle/>
          <a:p>
            <a:r>
              <a:rPr lang="ja-JP" altLang="en-US" sz="5400" b="1" dirty="0">
                <a:solidFill>
                  <a:srgbClr val="FF6432"/>
                </a:solidFill>
              </a:rPr>
              <a:t>コ</a:t>
            </a:r>
            <a:r>
              <a:rPr lang="ja-JP" altLang="en-US" sz="5400" b="1" dirty="0"/>
              <a:t>ーダー道場松江</a:t>
            </a:r>
            <a:endParaRPr lang="en-US" altLang="ja-JP" sz="5400" b="1" dirty="0"/>
          </a:p>
          <a:p>
            <a:r>
              <a:rPr lang="en-US" altLang="ja-JP" sz="4000" dirty="0" err="1" smtClean="0">
                <a:solidFill>
                  <a:schemeClr val="tx1">
                    <a:lumMod val="50000"/>
                    <a:lumOff val="50000"/>
                  </a:schemeClr>
                </a:solidFill>
              </a:rPr>
              <a:t>CoderDojo</a:t>
            </a:r>
            <a:r>
              <a:rPr lang="en-US" altLang="ja-JP" sz="4000" dirty="0" smtClean="0">
                <a:solidFill>
                  <a:schemeClr val="tx1">
                    <a:lumMod val="50000"/>
                    <a:lumOff val="50000"/>
                  </a:schemeClr>
                </a:solidFill>
              </a:rPr>
              <a:t> Matsue</a:t>
            </a:r>
          </a:p>
          <a:p>
            <a:pPr algn="r"/>
            <a:endParaRPr lang="en-US" altLang="ja-JP" sz="5400" dirty="0" smtClean="0"/>
          </a:p>
          <a:p>
            <a:pPr algn="r"/>
            <a:endParaRPr lang="en-US" altLang="ja-JP" sz="5400" dirty="0"/>
          </a:p>
          <a:p>
            <a:pPr algn="r"/>
            <a:endParaRPr lang="en-US" altLang="ja-JP" sz="5400" dirty="0" smtClean="0"/>
          </a:p>
          <a:p>
            <a:pPr algn="r"/>
            <a:r>
              <a:rPr lang="en-US" altLang="ja-JP" sz="4000" dirty="0">
                <a:solidFill>
                  <a:srgbClr val="FF6432"/>
                </a:solidFill>
              </a:rPr>
              <a:t>F</a:t>
            </a:r>
            <a:r>
              <a:rPr lang="en-US" altLang="ja-JP" sz="4000" dirty="0" smtClean="0">
                <a:solidFill>
                  <a:srgbClr val="FF6432"/>
                </a:solidFill>
              </a:rPr>
              <a:t>ree</a:t>
            </a:r>
            <a:r>
              <a:rPr lang="en-US" altLang="ja-JP" sz="4000" dirty="0" smtClean="0"/>
              <a:t> </a:t>
            </a:r>
            <a:r>
              <a:rPr lang="en-US" altLang="ja-JP" sz="4000" dirty="0"/>
              <a:t>P</a:t>
            </a:r>
            <a:r>
              <a:rPr lang="en-US" altLang="ja-JP" sz="4000" dirty="0" smtClean="0"/>
              <a:t>rogramming Club</a:t>
            </a:r>
            <a:r>
              <a:rPr lang="en-US" altLang="ja-JP" sz="4000" dirty="0"/>
              <a:t>,</a:t>
            </a:r>
            <a:endParaRPr lang="en-US" altLang="ja-JP" sz="4000" dirty="0" smtClean="0"/>
          </a:p>
          <a:p>
            <a:pPr algn="r"/>
            <a:r>
              <a:rPr lang="en-US" altLang="ja-JP" sz="4000" dirty="0" smtClean="0"/>
              <a:t>Once a month</a:t>
            </a:r>
            <a:endParaRPr lang="en-US" altLang="ja-JP" sz="4000" b="1" dirty="0" smtClean="0"/>
          </a:p>
        </p:txBody>
      </p:sp>
    </p:spTree>
    <p:extLst>
      <p:ext uri="{BB962C8B-B14F-4D97-AF65-F5344CB8AC3E}">
        <p14:creationId xmlns:p14="http://schemas.microsoft.com/office/powerpoint/2010/main" val="1956099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654674"/>
            <a:ext cx="6974287" cy="1754326"/>
          </a:xfrm>
          <a:prstGeom prst="rect">
            <a:avLst/>
          </a:prstGeom>
          <a:noFill/>
        </p:spPr>
        <p:txBody>
          <a:bodyPr wrap="square" rtlCol="0">
            <a:spAutoFit/>
          </a:bodyPr>
          <a:lstStyle/>
          <a:p>
            <a:pPr algn="r"/>
            <a:r>
              <a:rPr lang="en-US" altLang="ja-JP" sz="4000" dirty="0" smtClean="0"/>
              <a:t>The Boy &amp; Girl Scouts for</a:t>
            </a:r>
          </a:p>
          <a:p>
            <a:pPr algn="r"/>
            <a:r>
              <a:rPr lang="en-US" altLang="ja-JP" sz="4000" dirty="0" smtClean="0"/>
              <a:t>Ruby programmin</a:t>
            </a:r>
            <a:r>
              <a:rPr lang="en-US" altLang="ja-JP" sz="40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16210"/>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err="1" smtClean="0">
                <a:solidFill>
                  <a:srgbClr val="FF6633"/>
                </a:solidFill>
              </a:rPr>
              <a:t>S</a:t>
            </a:r>
            <a:r>
              <a:rPr lang="en-US" altLang="ja-JP" sz="4000" dirty="0" err="1" smtClean="0">
                <a:solidFill>
                  <a:prstClr val="black"/>
                </a:solidFill>
              </a:rPr>
              <a:t>malruby</a:t>
            </a:r>
            <a:endParaRPr lang="en-US" altLang="ja-JP" sz="4000" dirty="0" smtClean="0">
              <a:solidFill>
                <a:prstClr val="black"/>
              </a:solidFill>
            </a:endParaRPr>
          </a:p>
          <a:p>
            <a:r>
              <a:rPr lang="en-US" altLang="ja-JP" sz="4000" dirty="0">
                <a:solidFill>
                  <a:srgbClr val="FF6633"/>
                </a:solidFill>
              </a:rPr>
              <a:t>T</a:t>
            </a:r>
            <a:r>
              <a:rPr lang="en-US" altLang="ja-JP" sz="4000" dirty="0">
                <a:solidFill>
                  <a:prstClr val="black"/>
                </a:solidFill>
              </a:rPr>
              <a:t>he Ruby </a:t>
            </a:r>
            <a:r>
              <a:rPr lang="en-US" altLang="ja-JP" sz="4000" dirty="0" err="1" smtClean="0">
                <a:solidFill>
                  <a:prstClr val="black"/>
                </a:solidFill>
              </a:rPr>
              <a:t>Proshou</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a:p>
            <a:pPr algn="r"/>
            <a:r>
              <a:rPr lang="ja-JP" altLang="en-US" sz="3200" b="1" dirty="0">
                <a:solidFill>
                  <a:schemeClr val="tx1">
                    <a:lumMod val="50000"/>
                    <a:lumOff val="50000"/>
                  </a:schemeClr>
                </a:solidFill>
              </a:rPr>
              <a:t>プログラミング</a:t>
            </a:r>
            <a:r>
              <a:rPr lang="ja-JP" altLang="en-US" sz="3200" b="1" dirty="0" smtClean="0">
                <a:solidFill>
                  <a:schemeClr val="tx1">
                    <a:lumMod val="50000"/>
                    <a:lumOff val="50000"/>
                  </a:schemeClr>
                </a:solidFill>
              </a:rPr>
              <a:t>少年</a:t>
            </a:r>
            <a:r>
              <a:rPr lang="ja-JP" altLang="en-US" sz="3200" b="1" dirty="0" smtClean="0">
                <a:solidFill>
                  <a:srgbClr val="FF6633"/>
                </a:solidFill>
              </a:rPr>
              <a:t>団</a:t>
            </a:r>
            <a:endParaRPr lang="en-US" altLang="ja-JP" sz="4400" b="1" dirty="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592000" y="-75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162000" y="234000"/>
            <a:ext cx="8757000" cy="3785652"/>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solidFill>
                  <a:schemeClr val="tx1">
                    <a:lumMod val="50000"/>
                    <a:lumOff val="50000"/>
                  </a:schemeClr>
                </a:solidFill>
              </a:rPr>
              <a:t>he Ruby</a:t>
            </a:r>
          </a:p>
          <a:p>
            <a:r>
              <a:rPr lang="en-US" altLang="ja-JP" sz="4800" dirty="0" smtClean="0">
                <a:solidFill>
                  <a:schemeClr val="tx1">
                    <a:lumMod val="50000"/>
                    <a:lumOff val="50000"/>
                  </a:schemeClr>
                </a:solidFill>
              </a:rPr>
              <a:t>Programming</a:t>
            </a:r>
          </a:p>
          <a:p>
            <a:r>
              <a:rPr lang="en-US" altLang="ja-JP" sz="4800" dirty="0" err="1" smtClean="0">
                <a:solidFill>
                  <a:schemeClr val="tx1">
                    <a:lumMod val="50000"/>
                    <a:lumOff val="50000"/>
                  </a:schemeClr>
                </a:solidFill>
              </a:rPr>
              <a:t>Shounendan</a:t>
            </a:r>
            <a:endParaRPr lang="en-US" altLang="ja-JP" sz="4800" dirty="0" smtClean="0">
              <a:solidFill>
                <a:schemeClr val="tx1">
                  <a:lumMod val="50000"/>
                  <a:lumOff val="50000"/>
                </a:schemeClr>
              </a:solidFill>
            </a:endParaRPr>
          </a:p>
          <a:p>
            <a:endParaRPr lang="en-US" altLang="ja-JP" sz="3600" dirty="0" smtClean="0"/>
          </a:p>
          <a:p>
            <a:pPr algn="r"/>
            <a:r>
              <a:rPr lang="en-US" altLang="ja-JP" sz="5800" b="1" dirty="0" smtClean="0"/>
              <a:t>Rub</a:t>
            </a:r>
            <a:r>
              <a:rPr lang="en-US" altLang="ja-JP" sz="5800" b="1" dirty="0"/>
              <a:t>y</a:t>
            </a:r>
            <a:r>
              <a:rPr lang="ja-JP" altLang="en-US" sz="5800" b="1" dirty="0" smtClean="0"/>
              <a:t>プログラミング少年</a:t>
            </a:r>
            <a:r>
              <a:rPr lang="ja-JP" altLang="en-US" sz="5800" b="1" dirty="0" smtClean="0">
                <a:solidFill>
                  <a:srgbClr val="FF6633"/>
                </a:solidFill>
              </a:rPr>
              <a:t>団</a:t>
            </a:r>
            <a:endParaRPr lang="en-US" altLang="ja-JP" sz="5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92000" y="1719000"/>
            <a:ext cx="7650000" cy="830997"/>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ログラミング教育の価値</a:t>
            </a:r>
            <a:endParaRPr lang="en-US" altLang="ja-JP" sz="4800" b="1" dirty="0" smtClean="0"/>
          </a:p>
        </p:txBody>
      </p:sp>
    </p:spTree>
    <p:extLst>
      <p:ext uri="{BB962C8B-B14F-4D97-AF65-F5344CB8AC3E}">
        <p14:creationId xmlns:p14="http://schemas.microsoft.com/office/powerpoint/2010/main" val="2849484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b="1" dirty="0"/>
              <a:t>http://</a:t>
            </a:r>
            <a:r>
              <a:rPr lang="en-US" altLang="ja-JP" sz="2400" b="1" dirty="0" smtClean="0"/>
              <a:t>lrandcom.com/automation</a:t>
            </a:r>
          </a:p>
        </p:txBody>
      </p:sp>
    </p:spTree>
    <p:extLst>
      <p:ext uri="{BB962C8B-B14F-4D97-AF65-F5344CB8AC3E}">
        <p14:creationId xmlns:p14="http://schemas.microsoft.com/office/powerpoint/2010/main" val="3391542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2" y="501891"/>
            <a:ext cx="7424738" cy="2954655"/>
          </a:xfrm>
          <a:prstGeom prst="rect">
            <a:avLst/>
          </a:prstGeom>
          <a:noFill/>
        </p:spPr>
        <p:txBody>
          <a:bodyPr wrap="square" rtlCol="0">
            <a:spAutoFit/>
          </a:bodyPr>
          <a:lstStyle/>
          <a:p>
            <a:r>
              <a:rPr lang="ja-JP" altLang="en-US" sz="4800" b="1" dirty="0"/>
              <a:t>「死ぬとは思っていなかった</a:t>
            </a:r>
            <a:r>
              <a:rPr lang="ja-JP" altLang="en-US" sz="4800" b="1" dirty="0" smtClean="0"/>
              <a:t>」</a:t>
            </a:r>
            <a:endParaRPr lang="en-US" altLang="ja-JP" sz="4800" b="1" dirty="0" smtClean="0"/>
          </a:p>
          <a:p>
            <a:r>
              <a:rPr lang="ja-JP" altLang="en-US" sz="2800" b="1" dirty="0"/>
              <a:t>老アイボと飼い主たちが置かれた“切ない現状”に共感の声</a:t>
            </a:r>
            <a:endParaRPr lang="en-US" altLang="ja-JP" sz="2800" b="1" dirty="0"/>
          </a:p>
          <a:p>
            <a:pPr algn="r"/>
            <a:endParaRPr lang="en-US" altLang="ja-JP" sz="3200" b="1" dirty="0" smtClean="0"/>
          </a:p>
          <a:p>
            <a:pPr algn="r"/>
            <a:endParaRPr lang="en-US" altLang="ja-JP" sz="3200" b="1" dirty="0" smtClean="0"/>
          </a:p>
          <a:p>
            <a:pPr algn="r"/>
            <a:r>
              <a:rPr lang="en-US" altLang="ja-JP" b="1" dirty="0"/>
              <a:t>http://irorio.jp/canal/20141029/173693/</a:t>
            </a:r>
            <a:endParaRPr lang="en-US" altLang="ja-JP" b="1" dirty="0" smtClean="0"/>
          </a:p>
        </p:txBody>
      </p:sp>
    </p:spTree>
    <p:extLst>
      <p:ext uri="{BB962C8B-B14F-4D97-AF65-F5344CB8AC3E}">
        <p14:creationId xmlns:p14="http://schemas.microsoft.com/office/powerpoint/2010/main" val="1178109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3108543"/>
          </a:xfrm>
          <a:prstGeom prst="rect">
            <a:avLst/>
          </a:prstGeom>
          <a:noFill/>
        </p:spPr>
        <p:txBody>
          <a:bodyPr wrap="square" rtlCol="0">
            <a:spAutoFit/>
          </a:bodyPr>
          <a:lstStyle/>
          <a:p>
            <a:r>
              <a:rPr lang="ja-JP" altLang="en-US" sz="4800" b="1" dirty="0"/>
              <a:t>それがぼくには楽しかった</a:t>
            </a:r>
            <a:r>
              <a:rPr lang="ja-JP" altLang="en-US" sz="4800" b="1" dirty="0" smtClean="0"/>
              <a:t>から</a:t>
            </a:r>
            <a:endParaRPr lang="en-US" altLang="ja-JP" sz="4800" b="1" dirty="0" smtClean="0"/>
          </a:p>
          <a:p>
            <a:r>
              <a:rPr lang="en-US" altLang="ja-JP" sz="4800" dirty="0" smtClean="0">
                <a:solidFill>
                  <a:schemeClr val="tx1">
                    <a:lumMod val="50000"/>
                    <a:lumOff val="50000"/>
                  </a:schemeClr>
                </a:solidFill>
              </a:rPr>
              <a:t>Just </a:t>
            </a:r>
            <a:r>
              <a:rPr lang="en-US" altLang="ja-JP" sz="4800" dirty="0">
                <a:solidFill>
                  <a:schemeClr val="tx1">
                    <a:lumMod val="50000"/>
                    <a:lumOff val="50000"/>
                  </a:schemeClr>
                </a:solidFill>
              </a:rPr>
              <a:t>for </a:t>
            </a:r>
            <a:r>
              <a:rPr lang="en-US" altLang="ja-JP" sz="4800" dirty="0" smtClean="0">
                <a:solidFill>
                  <a:schemeClr val="tx1">
                    <a:lumMod val="50000"/>
                    <a:lumOff val="50000"/>
                  </a:schemeClr>
                </a:solidFill>
              </a:rPr>
              <a:t>Fun</a:t>
            </a:r>
            <a:endParaRPr lang="en-US" altLang="ja-JP" sz="4800" b="1" dirty="0"/>
          </a:p>
          <a:p>
            <a:endParaRPr lang="en-US" altLang="ja-JP" sz="3200" b="1" dirty="0" smtClean="0"/>
          </a:p>
          <a:p>
            <a:endParaRPr lang="en-US" altLang="ja-JP" sz="3200" b="1" dirty="0"/>
          </a:p>
          <a:p>
            <a:r>
              <a:rPr lang="en-US" altLang="ja-JP" b="1" dirty="0" smtClean="0"/>
              <a:t>『</a:t>
            </a:r>
            <a:r>
              <a:rPr lang="ja-JP" altLang="en-US" b="1" dirty="0" smtClean="0"/>
              <a:t>それ</a:t>
            </a:r>
            <a:r>
              <a:rPr lang="ja-JP" altLang="en-US" b="1" dirty="0"/>
              <a:t>がぼくには楽しかった</a:t>
            </a:r>
            <a:r>
              <a:rPr lang="ja-JP" altLang="en-US" b="1" dirty="0" smtClean="0"/>
              <a:t>から</a:t>
            </a:r>
            <a:r>
              <a:rPr lang="en-US" altLang="ja-JP" b="1" dirty="0" smtClean="0"/>
              <a:t>』</a:t>
            </a:r>
            <a:r>
              <a:rPr lang="ja-JP" altLang="en-US" b="1" dirty="0"/>
              <a:t> リーナス トーバルズ </a:t>
            </a:r>
            <a:r>
              <a:rPr lang="en-US" altLang="ja-JP" b="1" dirty="0"/>
              <a:t>(</a:t>
            </a:r>
            <a:r>
              <a:rPr lang="ja-JP" altLang="en-US" b="1" dirty="0"/>
              <a:t>著</a:t>
            </a:r>
            <a:r>
              <a:rPr lang="en-US" altLang="ja-JP" b="1" dirty="0"/>
              <a:t>), </a:t>
            </a:r>
            <a:r>
              <a:rPr lang="ja-JP" altLang="en-US" b="1" dirty="0"/>
              <a:t>デビッド ダイヤモンド </a:t>
            </a:r>
            <a:r>
              <a:rPr lang="en-US" altLang="ja-JP" b="1" dirty="0"/>
              <a:t>(</a:t>
            </a:r>
            <a:r>
              <a:rPr lang="ja-JP" altLang="en-US" b="1" dirty="0"/>
              <a:t>著</a:t>
            </a:r>
            <a:r>
              <a:rPr lang="en-US" altLang="ja-JP" b="1" dirty="0"/>
              <a:t>), </a:t>
            </a:r>
            <a:r>
              <a:rPr lang="ja-JP" altLang="en-US" b="1" dirty="0"/>
              <a:t>風見 潤 </a:t>
            </a:r>
            <a:r>
              <a:rPr lang="en-US" altLang="ja-JP" b="1" dirty="0"/>
              <a:t>(</a:t>
            </a:r>
            <a:r>
              <a:rPr lang="ja-JP" altLang="en-US" b="1" dirty="0"/>
              <a:t>翻訳</a:t>
            </a:r>
            <a:r>
              <a:rPr lang="en-US" altLang="ja-JP" b="1" dirty="0"/>
              <a:t>) </a:t>
            </a:r>
            <a:endParaRPr lang="en-US" altLang="ja-JP" b="1" dirty="0" smtClean="0"/>
          </a:p>
        </p:txBody>
      </p:sp>
    </p:spTree>
    <p:extLst>
      <p:ext uri="{BB962C8B-B14F-4D97-AF65-F5344CB8AC3E}">
        <p14:creationId xmlns:p14="http://schemas.microsoft.com/office/powerpoint/2010/main" val="1164720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15833</TotalTime>
  <Words>3893</Words>
  <Application>Microsoft Office PowerPoint</Application>
  <PresentationFormat>画面に合わせる (4:3)</PresentationFormat>
  <Paragraphs>383</Paragraphs>
  <Slides>37</Slides>
  <Notes>37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37</vt:i4>
      </vt:variant>
    </vt:vector>
  </HeadingPairs>
  <TitlesOfParts>
    <vt:vector size="43" baseType="lpstr">
      <vt:lpstr>Meiryo UI</vt:lpstr>
      <vt:lpstr>Segoe UI Black</vt:lpstr>
      <vt:lpstr>Arial</vt:lpstr>
      <vt:lpstr>Segoe UI</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nobyuki</cp:lastModifiedBy>
  <cp:revision>342</cp:revision>
  <dcterms:created xsi:type="dcterms:W3CDTF">2014-09-17T02:10:41Z</dcterms:created>
  <dcterms:modified xsi:type="dcterms:W3CDTF">2014-11-12T06:27:44Z</dcterms:modified>
</cp:coreProperties>
</file>